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339" r:id="rId2"/>
    <p:sldId id="323" r:id="rId3"/>
    <p:sldId id="357" r:id="rId4"/>
    <p:sldId id="324" r:id="rId5"/>
    <p:sldId id="358" r:id="rId6"/>
    <p:sldId id="365" r:id="rId7"/>
    <p:sldId id="370" r:id="rId8"/>
    <p:sldId id="359" r:id="rId9"/>
    <p:sldId id="371" r:id="rId10"/>
    <p:sldId id="375" r:id="rId11"/>
    <p:sldId id="325" r:id="rId12"/>
    <p:sldId id="326" r:id="rId13"/>
    <p:sldId id="327" r:id="rId14"/>
    <p:sldId id="376" r:id="rId15"/>
    <p:sldId id="360" r:id="rId16"/>
    <p:sldId id="367" r:id="rId17"/>
    <p:sldId id="368" r:id="rId18"/>
    <p:sldId id="364" r:id="rId19"/>
    <p:sldId id="363" r:id="rId20"/>
    <p:sldId id="361" r:id="rId21"/>
    <p:sldId id="369" r:id="rId22"/>
    <p:sldId id="331" r:id="rId23"/>
    <p:sldId id="332" r:id="rId24"/>
    <p:sldId id="373" r:id="rId25"/>
    <p:sldId id="374" r:id="rId26"/>
    <p:sldId id="333" r:id="rId27"/>
    <p:sldId id="334" r:id="rId28"/>
    <p:sldId id="335" r:id="rId29"/>
    <p:sldId id="336" r:id="rId30"/>
    <p:sldId id="337" r:id="rId31"/>
    <p:sldId id="338" r:id="rId32"/>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Раздел без заголовка" id="{970DCAEE-3FDE-4896-8D52-484944953DC8}">
          <p14:sldIdLst>
            <p14:sldId id="339"/>
            <p14:sldId id="323"/>
            <p14:sldId id="357"/>
            <p14:sldId id="324"/>
            <p14:sldId id="358"/>
            <p14:sldId id="365"/>
            <p14:sldId id="370"/>
            <p14:sldId id="359"/>
            <p14:sldId id="371"/>
            <p14:sldId id="375"/>
            <p14:sldId id="325"/>
            <p14:sldId id="326"/>
            <p14:sldId id="327"/>
            <p14:sldId id="376"/>
            <p14:sldId id="360"/>
            <p14:sldId id="367"/>
            <p14:sldId id="368"/>
            <p14:sldId id="364"/>
            <p14:sldId id="363"/>
            <p14:sldId id="361"/>
            <p14:sldId id="369"/>
            <p14:sldId id="331"/>
            <p14:sldId id="332"/>
            <p14:sldId id="373"/>
            <p14:sldId id="374"/>
            <p14:sldId id="333"/>
            <p14:sldId id="334"/>
            <p14:sldId id="335"/>
            <p14:sldId id="336"/>
            <p14:sldId id="337"/>
            <p14:sldId id="338"/>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D53FF"/>
    <a:srgbClr val="000099"/>
    <a:srgbClr val="3F007E"/>
    <a:srgbClr val="0066FF"/>
    <a:srgbClr val="3366FF"/>
    <a:srgbClr val="990033"/>
    <a:srgbClr val="78223D"/>
    <a:srgbClr val="5C00B8"/>
    <a:srgbClr val="6600CC"/>
    <a:srgbClr val="164A1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E8B1032C-EA38-4F05-BA0D-38AFFFC7BED3}" styleName="Светлый стиль 3 - акцент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Светлый стиль 3 - акцент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CF1AB2-1976-4502-BF36-3FF5EA218861}" styleName="Средний стиль 4 - акцент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C4B1156A-380E-4F78-BDF5-A606A8083BF9}" styleName="Средний стиль 4 - акцент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286" autoAdjust="0"/>
  </p:normalViewPr>
  <p:slideViewPr>
    <p:cSldViewPr>
      <p:cViewPr>
        <p:scale>
          <a:sx n="92" d="100"/>
          <a:sy n="92" d="100"/>
        </p:scale>
        <p:origin x="-2100" y="-40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135373C-1FC6-4690-A760-2349891F391B}" type="datetimeFigureOut">
              <a:rPr lang="ru-RU" smtClean="0"/>
              <a:t>25.10.2018</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59EABC7-677B-416E-BA3D-87437A8980E4}" type="slidenum">
              <a:rPr lang="ru-RU" smtClean="0"/>
              <a:t>‹#›</a:t>
            </a:fld>
            <a:endParaRPr lang="ru-RU"/>
          </a:p>
        </p:txBody>
      </p:sp>
    </p:spTree>
    <p:extLst>
      <p:ext uri="{BB962C8B-B14F-4D97-AF65-F5344CB8AC3E}">
        <p14:creationId xmlns:p14="http://schemas.microsoft.com/office/powerpoint/2010/main" val="34786774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59EABC7-677B-416E-BA3D-87437A8980E4}" type="slidenum">
              <a:rPr lang="ru-RU" smtClean="0"/>
              <a:t>6</a:t>
            </a:fld>
            <a:endParaRPr lang="ru-RU"/>
          </a:p>
        </p:txBody>
      </p:sp>
    </p:spTree>
    <p:extLst>
      <p:ext uri="{BB962C8B-B14F-4D97-AF65-F5344CB8AC3E}">
        <p14:creationId xmlns:p14="http://schemas.microsoft.com/office/powerpoint/2010/main" val="27561083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59EABC7-677B-416E-BA3D-87437A8980E4}" type="slidenum">
              <a:rPr lang="ru-RU" smtClean="0"/>
              <a:t>26</a:t>
            </a:fld>
            <a:endParaRPr lang="ru-RU"/>
          </a:p>
        </p:txBody>
      </p:sp>
    </p:spTree>
    <p:extLst>
      <p:ext uri="{BB962C8B-B14F-4D97-AF65-F5344CB8AC3E}">
        <p14:creationId xmlns:p14="http://schemas.microsoft.com/office/powerpoint/2010/main" val="20962953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25.10.2018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25.10.2018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25.10.2018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25.10.2018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t>25.10.2018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4C71EC6-210F-42DE-9C53-41977AD35B3D}" type="datetimeFigureOut">
              <a:rPr lang="ru-RU" smtClean="0"/>
              <a:t>25.10.2018</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4C71EC6-210F-42DE-9C53-41977AD35B3D}" type="datetimeFigureOut">
              <a:rPr lang="ru-RU" smtClean="0"/>
              <a:t>25.10.2018</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4C71EC6-210F-42DE-9C53-41977AD35B3D}" type="datetimeFigureOut">
              <a:rPr lang="ru-RU" smtClean="0"/>
              <a:t>25.10.2018</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t>25.10.2018</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25.10.2018</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25.10.2018</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70000"/>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C71EC6-210F-42DE-9C53-41977AD35B3D}" type="datetimeFigureOut">
              <a:rPr lang="ru-RU" smtClean="0"/>
              <a:t>25.10.2018</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9B0651-EE4F-4900-A07F-96A6BFA9D0F0}"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image" Target="../media/image2.jp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4.jpe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jpg"/><Relationship Id="rId1" Type="http://schemas.openxmlformats.org/officeDocument/2006/relationships/slideLayout" Target="../slideLayouts/slideLayout2.xml"/><Relationship Id="rId5" Type="http://schemas.microsoft.com/office/2007/relationships/hdphoto" Target="../media/hdphoto14.wdp"/><Relationship Id="rId4" Type="http://schemas.openxmlformats.org/officeDocument/2006/relationships/image" Target="../media/image31.jpeg"/></Relationships>
</file>

<file path=ppt/slides/_rels/slide1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 Id="rId5" Type="http://schemas.microsoft.com/office/2007/relationships/hdphoto" Target="../media/hdphoto15.wdp"/><Relationship Id="rId4" Type="http://schemas.openxmlformats.org/officeDocument/2006/relationships/image" Target="../media/image34.jpeg"/></Relationships>
</file>

<file path=ppt/slides/_rels/slide12.xml.rels><?xml version="1.0" encoding="UTF-8" standalone="yes"?>
<Relationships xmlns="http://schemas.openxmlformats.org/package/2006/relationships"><Relationship Id="rId3" Type="http://schemas.openxmlformats.org/officeDocument/2006/relationships/image" Target="../media/image36.jpeg"/><Relationship Id="rId7" Type="http://schemas.openxmlformats.org/officeDocument/2006/relationships/image" Target="../media/image40.jpeg"/><Relationship Id="rId2" Type="http://schemas.openxmlformats.org/officeDocument/2006/relationships/image" Target="../media/image35.jpeg"/><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13.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41.jpeg"/><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14.xml.rels><?xml version="1.0" encoding="UTF-8" standalone="yes"?>
<Relationships xmlns="http://schemas.openxmlformats.org/package/2006/relationships"><Relationship Id="rId3" Type="http://schemas.microsoft.com/office/2007/relationships/hdphoto" Target="../media/hdphoto17.wdp"/><Relationship Id="rId7" Type="http://schemas.microsoft.com/office/2007/relationships/hdphoto" Target="../media/hdphoto19.wdp"/><Relationship Id="rId2" Type="http://schemas.openxmlformats.org/officeDocument/2006/relationships/image" Target="../media/image43.jpeg"/><Relationship Id="rId1" Type="http://schemas.openxmlformats.org/officeDocument/2006/relationships/slideLayout" Target="../slideLayouts/slideLayout2.xml"/><Relationship Id="rId6" Type="http://schemas.openxmlformats.org/officeDocument/2006/relationships/image" Target="../media/image45.jpeg"/><Relationship Id="rId5" Type="http://schemas.microsoft.com/office/2007/relationships/hdphoto" Target="../media/hdphoto18.wdp"/><Relationship Id="rId4" Type="http://schemas.openxmlformats.org/officeDocument/2006/relationships/image" Target="../media/image44.jpeg"/></Relationships>
</file>

<file path=ppt/slides/_rels/slide15.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microsoft.com/office/2007/relationships/hdphoto" Target="../media/hdphoto20.wdp"/><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microsoft.com/office/2007/relationships/hdphoto" Target="../media/hdphoto21.wdp"/><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50.jpeg"/><Relationship Id="rId1" Type="http://schemas.openxmlformats.org/officeDocument/2006/relationships/slideLayout" Target="../slideLayouts/slideLayout2.xml"/><Relationship Id="rId4" Type="http://schemas.microsoft.com/office/2007/relationships/hdphoto" Target="../media/hdphoto3.wdp"/></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 Id="rId5" Type="http://schemas.openxmlformats.org/officeDocument/2006/relationships/image" Target="../media/image54.jpg"/><Relationship Id="rId4" Type="http://schemas.openxmlformats.org/officeDocument/2006/relationships/image" Target="../media/image53.jpeg"/></Relationships>
</file>

<file path=ppt/slides/_rels/slide21.xml.rels><?xml version="1.0" encoding="UTF-8" standalone="yes"?>
<Relationships xmlns="http://schemas.openxmlformats.org/package/2006/relationships"><Relationship Id="rId8" Type="http://schemas.openxmlformats.org/officeDocument/2006/relationships/image" Target="../media/image59.jpeg"/><Relationship Id="rId13" Type="http://schemas.openxmlformats.org/officeDocument/2006/relationships/image" Target="../media/image64.jpeg"/><Relationship Id="rId3" Type="http://schemas.openxmlformats.org/officeDocument/2006/relationships/image" Target="../media/image55.jpeg"/><Relationship Id="rId7" Type="http://schemas.openxmlformats.org/officeDocument/2006/relationships/image" Target="../media/image58.jpg"/><Relationship Id="rId12" Type="http://schemas.openxmlformats.org/officeDocument/2006/relationships/image" Target="../media/image63.jp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57.jpeg"/><Relationship Id="rId11" Type="http://schemas.openxmlformats.org/officeDocument/2006/relationships/image" Target="../media/image62.jpeg"/><Relationship Id="rId5" Type="http://schemas.microsoft.com/office/2007/relationships/hdphoto" Target="../media/hdphoto22.wdp"/><Relationship Id="rId10" Type="http://schemas.openxmlformats.org/officeDocument/2006/relationships/image" Target="../media/image61.jpeg"/><Relationship Id="rId4" Type="http://schemas.openxmlformats.org/officeDocument/2006/relationships/image" Target="../media/image56.jpeg"/><Relationship Id="rId9" Type="http://schemas.openxmlformats.org/officeDocument/2006/relationships/image" Target="../media/image60.jpeg"/><Relationship Id="rId14" Type="http://schemas.openxmlformats.org/officeDocument/2006/relationships/image" Target="../media/image65.gif"/></Relationships>
</file>

<file path=ppt/slides/_rels/slide22.xml.rels><?xml version="1.0" encoding="UTF-8" standalone="yes"?>
<Relationships xmlns="http://schemas.openxmlformats.org/package/2006/relationships"><Relationship Id="rId3" Type="http://schemas.openxmlformats.org/officeDocument/2006/relationships/image" Target="../media/image66.jpeg"/><Relationship Id="rId7" Type="http://schemas.microsoft.com/office/2007/relationships/hdphoto" Target="../media/hdphoto24.wdp"/><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jpeg"/><Relationship Id="rId4" Type="http://schemas.microsoft.com/office/2007/relationships/hdphoto" Target="../media/hdphoto23.wdp"/></Relationships>
</file>

<file path=ppt/slides/_rels/slide2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2.jpg"/><Relationship Id="rId1" Type="http://schemas.openxmlformats.org/officeDocument/2006/relationships/slideLayout" Target="../slideLayouts/slideLayout2.xml"/><Relationship Id="rId6" Type="http://schemas.microsoft.com/office/2007/relationships/hdphoto" Target="../media/hdphoto24.wdp"/><Relationship Id="rId5" Type="http://schemas.openxmlformats.org/officeDocument/2006/relationships/image" Target="../media/image68.png"/><Relationship Id="rId4" Type="http://schemas.openxmlformats.org/officeDocument/2006/relationships/image" Target="../media/image70.jpeg"/></Relationships>
</file>

<file path=ppt/slides/_rels/slide24.xml.rels><?xml version="1.0" encoding="UTF-8" standalone="yes"?>
<Relationships xmlns="http://schemas.openxmlformats.org/package/2006/relationships"><Relationship Id="rId8" Type="http://schemas.openxmlformats.org/officeDocument/2006/relationships/image" Target="../media/image74.jpeg"/><Relationship Id="rId3" Type="http://schemas.microsoft.com/office/2007/relationships/hdphoto" Target="../media/hdphoto25.wdp"/><Relationship Id="rId7" Type="http://schemas.microsoft.com/office/2007/relationships/hdphoto" Target="../media/hdphoto27.wdp"/><Relationship Id="rId2" Type="http://schemas.openxmlformats.org/officeDocument/2006/relationships/image" Target="../media/image71.jpeg"/><Relationship Id="rId1" Type="http://schemas.openxmlformats.org/officeDocument/2006/relationships/slideLayout" Target="../slideLayouts/slideLayout2.xml"/><Relationship Id="rId6" Type="http://schemas.openxmlformats.org/officeDocument/2006/relationships/image" Target="../media/image73.jpeg"/><Relationship Id="rId11" Type="http://schemas.openxmlformats.org/officeDocument/2006/relationships/image" Target="../media/image76.png"/><Relationship Id="rId5" Type="http://schemas.microsoft.com/office/2007/relationships/hdphoto" Target="../media/hdphoto26.wdp"/><Relationship Id="rId10" Type="http://schemas.openxmlformats.org/officeDocument/2006/relationships/image" Target="../media/image75.jpg"/><Relationship Id="rId4" Type="http://schemas.openxmlformats.org/officeDocument/2006/relationships/image" Target="../media/image72.jpeg"/><Relationship Id="rId9" Type="http://schemas.microsoft.com/office/2007/relationships/hdphoto" Target="../media/hdphoto28.wdp"/></Relationships>
</file>

<file path=ppt/slides/_rels/slide25.xml.rels><?xml version="1.0" encoding="UTF-8" standalone="yes"?>
<Relationships xmlns="http://schemas.openxmlformats.org/package/2006/relationships"><Relationship Id="rId8" Type="http://schemas.openxmlformats.org/officeDocument/2006/relationships/image" Target="../media/image81.jpeg"/><Relationship Id="rId3" Type="http://schemas.microsoft.com/office/2007/relationships/hdphoto" Target="../media/hdphoto29.wdp"/><Relationship Id="rId7" Type="http://schemas.microsoft.com/office/2007/relationships/hdphoto" Target="../media/hdphoto30.wdp"/><Relationship Id="rId2" Type="http://schemas.openxmlformats.org/officeDocument/2006/relationships/image" Target="../media/image77.jpeg"/><Relationship Id="rId1" Type="http://schemas.openxmlformats.org/officeDocument/2006/relationships/slideLayout" Target="../slideLayouts/slideLayout2.xml"/><Relationship Id="rId6" Type="http://schemas.openxmlformats.org/officeDocument/2006/relationships/image" Target="../media/image80.jpeg"/><Relationship Id="rId5" Type="http://schemas.openxmlformats.org/officeDocument/2006/relationships/image" Target="../media/image79.jpeg"/><Relationship Id="rId4" Type="http://schemas.openxmlformats.org/officeDocument/2006/relationships/image" Target="../media/image78.jpeg"/><Relationship Id="rId9" Type="http://schemas.microsoft.com/office/2007/relationships/hdphoto" Target="../media/hdphoto31.wdp"/></Relationships>
</file>

<file path=ppt/slides/_rels/slide26.xml.rels><?xml version="1.0" encoding="UTF-8" standalone="yes"?>
<Relationships xmlns="http://schemas.openxmlformats.org/package/2006/relationships"><Relationship Id="rId8" Type="http://schemas.microsoft.com/office/2007/relationships/hdphoto" Target="../media/hdphoto33.wdp"/><Relationship Id="rId3" Type="http://schemas.openxmlformats.org/officeDocument/2006/relationships/image" Target="../media/image82.jpeg"/><Relationship Id="rId7" Type="http://schemas.openxmlformats.org/officeDocument/2006/relationships/image" Target="../media/image85.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4.jpeg"/><Relationship Id="rId5" Type="http://schemas.microsoft.com/office/2007/relationships/hdphoto" Target="../media/hdphoto32.wdp"/><Relationship Id="rId4" Type="http://schemas.openxmlformats.org/officeDocument/2006/relationships/image" Target="../media/image83.jpeg"/></Relationships>
</file>

<file path=ppt/slides/_rels/slide27.xml.rels><?xml version="1.0" encoding="UTF-8" standalone="yes"?>
<Relationships xmlns="http://schemas.openxmlformats.org/package/2006/relationships"><Relationship Id="rId3" Type="http://schemas.microsoft.com/office/2007/relationships/hdphoto" Target="../media/hdphoto34.wdp"/><Relationship Id="rId7" Type="http://schemas.microsoft.com/office/2007/relationships/hdphoto" Target="../media/hdphoto36.wdp"/><Relationship Id="rId2" Type="http://schemas.openxmlformats.org/officeDocument/2006/relationships/image" Target="../media/image86.png"/><Relationship Id="rId1" Type="http://schemas.openxmlformats.org/officeDocument/2006/relationships/slideLayout" Target="../slideLayouts/slideLayout2.xml"/><Relationship Id="rId6" Type="http://schemas.openxmlformats.org/officeDocument/2006/relationships/image" Target="../media/image88.png"/><Relationship Id="rId5" Type="http://schemas.microsoft.com/office/2007/relationships/hdphoto" Target="../media/hdphoto35.wdp"/><Relationship Id="rId4" Type="http://schemas.openxmlformats.org/officeDocument/2006/relationships/image" Target="../media/image87.png"/></Relationships>
</file>

<file path=ppt/slides/_rels/slide28.xml.rels><?xml version="1.0" encoding="UTF-8" standalone="yes"?>
<Relationships xmlns="http://schemas.openxmlformats.org/package/2006/relationships"><Relationship Id="rId3" Type="http://schemas.microsoft.com/office/2007/relationships/hdphoto" Target="../media/hdphoto37.wdp"/><Relationship Id="rId2" Type="http://schemas.openxmlformats.org/officeDocument/2006/relationships/image" Target="../media/image89.jpeg"/><Relationship Id="rId1" Type="http://schemas.openxmlformats.org/officeDocument/2006/relationships/slideLayout" Target="../slideLayouts/slideLayout2.xml"/><Relationship Id="rId5" Type="http://schemas.microsoft.com/office/2007/relationships/hdphoto" Target="../media/hdphoto38.wdp"/><Relationship Id="rId4" Type="http://schemas.openxmlformats.org/officeDocument/2006/relationships/image" Target="../media/image90.png"/></Relationships>
</file>

<file path=ppt/slides/_rels/slide29.xml.rels><?xml version="1.0" encoding="UTF-8" standalone="yes"?>
<Relationships xmlns="http://schemas.openxmlformats.org/package/2006/relationships"><Relationship Id="rId3" Type="http://schemas.microsoft.com/office/2007/relationships/hdphoto" Target="../media/hdphoto39.wdp"/><Relationship Id="rId2" Type="http://schemas.openxmlformats.org/officeDocument/2006/relationships/image" Target="../media/image91.jpeg"/><Relationship Id="rId1" Type="http://schemas.openxmlformats.org/officeDocument/2006/relationships/slideLayout" Target="../slideLayouts/slideLayout2.xml"/><Relationship Id="rId5" Type="http://schemas.microsoft.com/office/2007/relationships/hdphoto" Target="../media/hdphoto40.wdp"/><Relationship Id="rId4" Type="http://schemas.openxmlformats.org/officeDocument/2006/relationships/image" Target="../media/image92.png"/></Relationships>
</file>

<file path=ppt/slides/_rels/slide3.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g"/><Relationship Id="rId7" Type="http://schemas.openxmlformats.org/officeDocument/2006/relationships/image" Target="../media/image12.jp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11.jpeg"/><Relationship Id="rId11" Type="http://schemas.microsoft.com/office/2007/relationships/hdphoto" Target="../media/hdphoto5.wdp"/><Relationship Id="rId5" Type="http://schemas.openxmlformats.org/officeDocument/2006/relationships/image" Target="../media/image10.jpg"/><Relationship Id="rId10" Type="http://schemas.openxmlformats.org/officeDocument/2006/relationships/image" Target="../media/image14.jpeg"/><Relationship Id="rId4" Type="http://schemas.openxmlformats.org/officeDocument/2006/relationships/image" Target="../media/image9.jpg"/><Relationship Id="rId9" Type="http://schemas.microsoft.com/office/2007/relationships/hdphoto" Target="../media/hdphoto4.wdp"/></Relationships>
</file>

<file path=ppt/slides/_rels/slide30.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93.png"/><Relationship Id="rId7" Type="http://schemas.openxmlformats.org/officeDocument/2006/relationships/image" Target="../media/image95.png"/><Relationship Id="rId2" Type="http://schemas.openxmlformats.org/officeDocument/2006/relationships/image" Target="../media/image2.jpg"/><Relationship Id="rId1" Type="http://schemas.openxmlformats.org/officeDocument/2006/relationships/slideLayout" Target="../slideLayouts/slideLayout2.xml"/><Relationship Id="rId6" Type="http://schemas.microsoft.com/office/2007/relationships/hdphoto" Target="../media/hdphoto42.wdp"/><Relationship Id="rId5" Type="http://schemas.openxmlformats.org/officeDocument/2006/relationships/image" Target="../media/image94.jpeg"/><Relationship Id="rId4" Type="http://schemas.microsoft.com/office/2007/relationships/hdphoto" Target="../media/hdphoto41.wdp"/><Relationship Id="rId9" Type="http://schemas.microsoft.com/office/2007/relationships/hdphoto" Target="../media/hdphoto43.wdp"/></Relationships>
</file>

<file path=ppt/slides/_rels/slide31.xml.rels><?xml version="1.0" encoding="UTF-8" standalone="yes"?>
<Relationships xmlns="http://schemas.openxmlformats.org/package/2006/relationships"><Relationship Id="rId3" Type="http://schemas.microsoft.com/office/2007/relationships/hdphoto" Target="../media/hdphoto44.wdp"/><Relationship Id="rId2" Type="http://schemas.openxmlformats.org/officeDocument/2006/relationships/image" Target="../media/image97.jpeg"/><Relationship Id="rId1" Type="http://schemas.openxmlformats.org/officeDocument/2006/relationships/slideLayout" Target="../slideLayouts/slideLayout2.xml"/><Relationship Id="rId6" Type="http://schemas.microsoft.com/office/2007/relationships/hdphoto" Target="../media/hdphoto45.wdp"/><Relationship Id="rId5" Type="http://schemas.openxmlformats.org/officeDocument/2006/relationships/image" Target="../media/image99.jpeg"/><Relationship Id="rId4" Type="http://schemas.openxmlformats.org/officeDocument/2006/relationships/image" Target="../media/image98.jpeg"/></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4" Type="http://schemas.microsoft.com/office/2007/relationships/hdphoto" Target="../media/hdphoto6.wdp"/></Relationships>
</file>

<file path=ppt/slides/_rels/slide5.xml.rels><?xml version="1.0" encoding="UTF-8" standalone="yes"?>
<Relationships xmlns="http://schemas.openxmlformats.org/package/2006/relationships"><Relationship Id="rId8" Type="http://schemas.openxmlformats.org/officeDocument/2006/relationships/image" Target="../media/image20.jpeg"/><Relationship Id="rId13" Type="http://schemas.openxmlformats.org/officeDocument/2006/relationships/image" Target="../media/image24.jpeg"/><Relationship Id="rId18" Type="http://schemas.openxmlformats.org/officeDocument/2006/relationships/image" Target="../media/image26.jpeg"/><Relationship Id="rId3" Type="http://schemas.openxmlformats.org/officeDocument/2006/relationships/image" Target="../media/image17.jpg"/><Relationship Id="rId7" Type="http://schemas.microsoft.com/office/2007/relationships/hdphoto" Target="../media/hdphoto8.wdp"/><Relationship Id="rId12" Type="http://schemas.microsoft.com/office/2007/relationships/hdphoto" Target="../media/hdphoto9.wdp"/><Relationship Id="rId17" Type="http://schemas.openxmlformats.org/officeDocument/2006/relationships/image" Target="../media/image12.jpg"/><Relationship Id="rId2" Type="http://schemas.openxmlformats.org/officeDocument/2006/relationships/image" Target="../media/image2.jpg"/><Relationship Id="rId16" Type="http://schemas.microsoft.com/office/2007/relationships/hdphoto" Target="../media/hdphoto11.wdp"/><Relationship Id="rId1" Type="http://schemas.openxmlformats.org/officeDocument/2006/relationships/slideLayout" Target="../slideLayouts/slideLayout2.xml"/><Relationship Id="rId6" Type="http://schemas.openxmlformats.org/officeDocument/2006/relationships/image" Target="../media/image19.jpeg"/><Relationship Id="rId11" Type="http://schemas.openxmlformats.org/officeDocument/2006/relationships/image" Target="../media/image23.jpeg"/><Relationship Id="rId5" Type="http://schemas.microsoft.com/office/2007/relationships/hdphoto" Target="../media/hdphoto7.wdp"/><Relationship Id="rId15" Type="http://schemas.openxmlformats.org/officeDocument/2006/relationships/image" Target="../media/image25.jpeg"/><Relationship Id="rId10" Type="http://schemas.openxmlformats.org/officeDocument/2006/relationships/image" Target="../media/image22.jpg"/><Relationship Id="rId4" Type="http://schemas.openxmlformats.org/officeDocument/2006/relationships/image" Target="../media/image18.jpeg"/><Relationship Id="rId9" Type="http://schemas.openxmlformats.org/officeDocument/2006/relationships/image" Target="../media/image21.jpeg"/><Relationship Id="rId14" Type="http://schemas.microsoft.com/office/2007/relationships/hdphoto" Target="../media/hdphoto10.wdp"/></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22.jpg"/></Relationships>
</file>

<file path=ppt/slides/_rels/slide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27.png"/><Relationship Id="rId4" Type="http://schemas.microsoft.com/office/2007/relationships/hdphoto" Target="../media/hdphoto12.wdp"/></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jpg"/><Relationship Id="rId1" Type="http://schemas.openxmlformats.org/officeDocument/2006/relationships/slideLayout" Target="../slideLayouts/slideLayout2.xml"/><Relationship Id="rId5" Type="http://schemas.microsoft.com/office/2007/relationships/hdphoto" Target="../media/hdphoto13.wdp"/><Relationship Id="rId4" Type="http://schemas.openxmlformats.org/officeDocument/2006/relationships/image" Target="../media/image30.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rotWithShape="1">
          <a:blip r:embed="rId3" cstate="print">
            <a:extLst>
              <a:ext uri="{BEBA8EAE-BF5A-486C-A8C5-ECC9F3942E4B}">
                <a14:imgProps xmlns:a14="http://schemas.microsoft.com/office/drawing/2010/main">
                  <a14:imgLayer r:embed="rId4">
                    <a14:imgEffect>
                      <a14:sharpenSoften amount="25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l="43043" t="16664" b="6643"/>
          <a:stretch/>
        </p:blipFill>
        <p:spPr>
          <a:xfrm>
            <a:off x="4638395" y="2089938"/>
            <a:ext cx="4758141" cy="4655835"/>
          </a:xfrm>
          <a:prstGeom prst="rect">
            <a:avLst/>
          </a:prstGeom>
          <a:ln>
            <a:noFill/>
          </a:ln>
          <a:effectLst>
            <a:softEdge rad="112500"/>
          </a:effectLst>
        </p:spPr>
      </p:pic>
      <p:pic>
        <p:nvPicPr>
          <p:cNvPr id="3" name="Рисунок 2"/>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25000"/>
                    </a14:imgEffect>
                    <a14:imgEffect>
                      <a14:brightnessContrast bright="20000"/>
                    </a14:imgEffect>
                  </a14:imgLayer>
                </a14:imgProps>
              </a:ext>
              <a:ext uri="{28A0092B-C50C-407E-A947-70E740481C1C}">
                <a14:useLocalDpi xmlns:a14="http://schemas.microsoft.com/office/drawing/2010/main" val="0"/>
              </a:ext>
            </a:extLst>
          </a:blip>
          <a:srcRect l="7058" t="11241" r="35588" b="17516"/>
          <a:stretch/>
        </p:blipFill>
        <p:spPr>
          <a:xfrm>
            <a:off x="107502" y="2492896"/>
            <a:ext cx="4530893" cy="4221088"/>
          </a:xfrm>
          <a:prstGeom prst="rect">
            <a:avLst/>
          </a:prstGeom>
          <a:ln>
            <a:noFill/>
          </a:ln>
          <a:effectLst>
            <a:softEdge rad="112500"/>
          </a:effectLst>
        </p:spPr>
      </p:pic>
      <p:sp>
        <p:nvSpPr>
          <p:cNvPr id="5" name="Заголовок 1"/>
          <p:cNvSpPr>
            <a:spLocks noGrp="1"/>
          </p:cNvSpPr>
          <p:nvPr>
            <p:ph type="title"/>
          </p:nvPr>
        </p:nvSpPr>
        <p:spPr>
          <a:xfrm>
            <a:off x="23374" y="0"/>
            <a:ext cx="6834504" cy="1772816"/>
          </a:xfrm>
        </p:spPr>
        <p:txBody>
          <a:bodyPr>
            <a:noAutofit/>
          </a:bodyPr>
          <a:lstStyle/>
          <a:p>
            <a:r>
              <a:rPr lang="ru-RU" sz="2400" b="1" dirty="0" smtClean="0">
                <a:ln>
                  <a:solidFill>
                    <a:schemeClr val="tx2">
                      <a:lumMod val="75000"/>
                    </a:schemeClr>
                  </a:solidFill>
                </a:ln>
                <a:solidFill>
                  <a:srgbClr val="5C00B8"/>
                </a:solidFill>
              </a:rPr>
              <a:t/>
            </a:r>
            <a:br>
              <a:rPr lang="ru-RU" sz="2400" b="1" dirty="0" smtClean="0">
                <a:ln>
                  <a:solidFill>
                    <a:schemeClr val="tx2">
                      <a:lumMod val="75000"/>
                    </a:schemeClr>
                  </a:solidFill>
                </a:ln>
                <a:solidFill>
                  <a:srgbClr val="5C00B8"/>
                </a:solidFill>
              </a:rPr>
            </a:br>
            <a:r>
              <a:rPr lang="ru-RU" sz="2400" b="1" dirty="0" smtClean="0">
                <a:solidFill>
                  <a:srgbClr val="5C00B8"/>
                </a:solidFill>
                <a:effectLst>
                  <a:glow rad="101600">
                    <a:schemeClr val="bg1">
                      <a:alpha val="60000"/>
                    </a:schemeClr>
                  </a:glow>
                </a:effectLst>
              </a:rPr>
              <a:t/>
            </a:r>
            <a:br>
              <a:rPr lang="ru-RU" sz="2400" b="1" dirty="0" smtClean="0">
                <a:solidFill>
                  <a:srgbClr val="5C00B8"/>
                </a:solidFill>
                <a:effectLst>
                  <a:glow rad="101600">
                    <a:schemeClr val="bg1">
                      <a:alpha val="60000"/>
                    </a:schemeClr>
                  </a:glow>
                </a:effectLst>
              </a:rPr>
            </a:br>
            <a:r>
              <a:rPr lang="ru-RU" sz="2000" b="1" dirty="0" smtClean="0">
                <a:solidFill>
                  <a:srgbClr val="300060"/>
                </a:solidFill>
                <a:effectLst>
                  <a:glow rad="101600">
                    <a:schemeClr val="bg1">
                      <a:alpha val="60000"/>
                    </a:schemeClr>
                  </a:glow>
                </a:effectLst>
                <a:latin typeface="Constantia" pitchFamily="18" charset="0"/>
              </a:rPr>
              <a:t>Муниципальное </a:t>
            </a:r>
            <a:r>
              <a:rPr lang="ru-RU" sz="2000" b="1" dirty="0">
                <a:solidFill>
                  <a:srgbClr val="300060"/>
                </a:solidFill>
                <a:effectLst>
                  <a:glow rad="101600">
                    <a:schemeClr val="bg1">
                      <a:alpha val="60000"/>
                    </a:schemeClr>
                  </a:glow>
                </a:effectLst>
                <a:latin typeface="Constantia" pitchFamily="18" charset="0"/>
              </a:rPr>
              <a:t>бюджетное общеобразовательное </a:t>
            </a:r>
            <a:r>
              <a:rPr lang="ru-RU" sz="2000" b="1" dirty="0" smtClean="0">
                <a:solidFill>
                  <a:srgbClr val="300060"/>
                </a:solidFill>
                <a:effectLst>
                  <a:glow rad="101600">
                    <a:schemeClr val="bg1">
                      <a:alpha val="60000"/>
                    </a:schemeClr>
                  </a:glow>
                </a:effectLst>
                <a:latin typeface="Constantia" pitchFamily="18" charset="0"/>
              </a:rPr>
              <a:t>учреждение</a:t>
            </a:r>
            <a:br>
              <a:rPr lang="ru-RU" sz="2000" b="1" dirty="0" smtClean="0">
                <a:solidFill>
                  <a:srgbClr val="300060"/>
                </a:solidFill>
                <a:effectLst>
                  <a:glow rad="101600">
                    <a:schemeClr val="bg1">
                      <a:alpha val="60000"/>
                    </a:schemeClr>
                  </a:glow>
                </a:effectLst>
                <a:latin typeface="Constantia" pitchFamily="18" charset="0"/>
              </a:rPr>
            </a:br>
            <a:r>
              <a:rPr lang="ru-RU" sz="2000" b="1" dirty="0" smtClean="0">
                <a:solidFill>
                  <a:srgbClr val="300060"/>
                </a:solidFill>
                <a:effectLst>
                  <a:glow rad="101600">
                    <a:schemeClr val="bg1">
                      <a:alpha val="60000"/>
                    </a:schemeClr>
                  </a:glow>
                </a:effectLst>
                <a:latin typeface="Constantia" pitchFamily="18" charset="0"/>
              </a:rPr>
              <a:t>Ханты-Мансийского </a:t>
            </a:r>
            <a:r>
              <a:rPr lang="ru-RU" sz="2000" b="1" dirty="0">
                <a:solidFill>
                  <a:srgbClr val="300060"/>
                </a:solidFill>
                <a:effectLst>
                  <a:glow rad="101600">
                    <a:schemeClr val="bg1">
                      <a:alpha val="60000"/>
                    </a:schemeClr>
                  </a:glow>
                </a:effectLst>
                <a:latin typeface="Constantia" pitchFamily="18" charset="0"/>
              </a:rPr>
              <a:t>района </a:t>
            </a:r>
            <a:r>
              <a:rPr lang="ru-RU" sz="2000" b="1" dirty="0" smtClean="0">
                <a:solidFill>
                  <a:srgbClr val="300060"/>
                </a:solidFill>
                <a:effectLst>
                  <a:glow rad="101600">
                    <a:schemeClr val="bg1">
                      <a:alpha val="60000"/>
                    </a:schemeClr>
                  </a:glow>
                </a:effectLst>
                <a:latin typeface="Constantia" pitchFamily="18" charset="0"/>
              </a:rPr>
              <a:t/>
            </a:r>
            <a:br>
              <a:rPr lang="ru-RU" sz="2000" b="1" dirty="0" smtClean="0">
                <a:solidFill>
                  <a:srgbClr val="300060"/>
                </a:solidFill>
                <a:effectLst>
                  <a:glow rad="101600">
                    <a:schemeClr val="bg1">
                      <a:alpha val="60000"/>
                    </a:schemeClr>
                  </a:glow>
                </a:effectLst>
                <a:latin typeface="Constantia" pitchFamily="18" charset="0"/>
              </a:rPr>
            </a:br>
            <a:r>
              <a:rPr lang="ru-RU" sz="2000" b="1" dirty="0" smtClean="0">
                <a:solidFill>
                  <a:srgbClr val="300060"/>
                </a:solidFill>
                <a:effectLst>
                  <a:glow rad="101600">
                    <a:schemeClr val="bg1">
                      <a:alpha val="60000"/>
                    </a:schemeClr>
                  </a:glow>
                </a:effectLst>
                <a:latin typeface="Constantia" pitchFamily="18" charset="0"/>
              </a:rPr>
              <a:t>"</a:t>
            </a:r>
            <a:r>
              <a:rPr lang="ru-RU" sz="2000" b="1" dirty="0">
                <a:solidFill>
                  <a:srgbClr val="300060"/>
                </a:solidFill>
                <a:effectLst>
                  <a:glow rad="101600">
                    <a:schemeClr val="bg1">
                      <a:alpha val="60000"/>
                    </a:schemeClr>
                  </a:glow>
                </a:effectLst>
                <a:latin typeface="Constantia" pitchFamily="18" charset="0"/>
              </a:rPr>
              <a:t>Начальная общеобразовательная </a:t>
            </a:r>
            <a:r>
              <a:rPr lang="ru-RU" sz="2000" b="1" dirty="0" smtClean="0">
                <a:solidFill>
                  <a:srgbClr val="300060"/>
                </a:solidFill>
                <a:effectLst>
                  <a:glow rad="101600">
                    <a:schemeClr val="bg1">
                      <a:alpha val="60000"/>
                    </a:schemeClr>
                  </a:glow>
                </a:effectLst>
                <a:latin typeface="Constantia" pitchFamily="18" charset="0"/>
              </a:rPr>
              <a:t>школа</a:t>
            </a:r>
            <a:br>
              <a:rPr lang="ru-RU" sz="2000" b="1" dirty="0" smtClean="0">
                <a:solidFill>
                  <a:srgbClr val="300060"/>
                </a:solidFill>
                <a:effectLst>
                  <a:glow rad="101600">
                    <a:schemeClr val="bg1">
                      <a:alpha val="60000"/>
                    </a:schemeClr>
                  </a:glow>
                </a:effectLst>
                <a:latin typeface="Constantia" pitchFamily="18" charset="0"/>
              </a:rPr>
            </a:br>
            <a:r>
              <a:rPr lang="ru-RU" sz="2000" b="1" dirty="0" smtClean="0">
                <a:solidFill>
                  <a:srgbClr val="300060"/>
                </a:solidFill>
                <a:effectLst>
                  <a:glow rad="101600">
                    <a:schemeClr val="bg1">
                      <a:alpha val="60000"/>
                    </a:schemeClr>
                  </a:glow>
                </a:effectLst>
                <a:latin typeface="Constantia" pitchFamily="18" charset="0"/>
              </a:rPr>
              <a:t>п</a:t>
            </a:r>
            <a:r>
              <a:rPr lang="ru-RU" sz="2000" b="1" dirty="0">
                <a:solidFill>
                  <a:srgbClr val="300060"/>
                </a:solidFill>
                <a:effectLst>
                  <a:glow rad="101600">
                    <a:schemeClr val="bg1">
                      <a:alpha val="60000"/>
                    </a:schemeClr>
                  </a:glow>
                </a:effectLst>
                <a:latin typeface="Constantia" pitchFamily="18" charset="0"/>
              </a:rPr>
              <a:t>. Горноправдинск"</a:t>
            </a:r>
            <a:r>
              <a:rPr lang="ru-RU" sz="2000" b="1" dirty="0">
                <a:ln>
                  <a:solidFill>
                    <a:schemeClr val="tx2">
                      <a:lumMod val="75000"/>
                    </a:schemeClr>
                  </a:solidFill>
                </a:ln>
                <a:solidFill>
                  <a:srgbClr val="300060"/>
                </a:solidFill>
                <a:latin typeface="Constantia" pitchFamily="18" charset="0"/>
              </a:rPr>
              <a:t/>
            </a:r>
            <a:br>
              <a:rPr lang="ru-RU" sz="2000" b="1" dirty="0">
                <a:ln>
                  <a:solidFill>
                    <a:schemeClr val="tx2">
                      <a:lumMod val="75000"/>
                    </a:schemeClr>
                  </a:solidFill>
                </a:ln>
                <a:solidFill>
                  <a:srgbClr val="300060"/>
                </a:solidFill>
                <a:latin typeface="Constantia" pitchFamily="18" charset="0"/>
              </a:rPr>
            </a:br>
            <a:r>
              <a:rPr lang="ru-RU" sz="2400" b="1" dirty="0">
                <a:ln>
                  <a:solidFill>
                    <a:schemeClr val="tx2">
                      <a:lumMod val="75000"/>
                    </a:schemeClr>
                  </a:solidFill>
                </a:ln>
                <a:solidFill>
                  <a:srgbClr val="5C00B8"/>
                </a:solidFill>
              </a:rPr>
              <a:t>  </a:t>
            </a:r>
          </a:p>
        </p:txBody>
      </p:sp>
      <p:sp>
        <p:nvSpPr>
          <p:cNvPr id="6" name="Объект 2"/>
          <p:cNvSpPr txBox="1">
            <a:spLocks/>
          </p:cNvSpPr>
          <p:nvPr/>
        </p:nvSpPr>
        <p:spPr>
          <a:xfrm>
            <a:off x="3995936" y="2060848"/>
            <a:ext cx="5036858" cy="1728192"/>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algn="ctr">
              <a:spcBef>
                <a:spcPts val="0"/>
              </a:spcBef>
              <a:buNone/>
            </a:pPr>
            <a:r>
              <a:rPr lang="ru-RU" sz="2000" b="1" dirty="0" smtClean="0">
                <a:solidFill>
                  <a:schemeClr val="accent4">
                    <a:lumMod val="50000"/>
                  </a:schemeClr>
                </a:solidFill>
                <a:latin typeface="Constantia" pitchFamily="18" charset="0"/>
              </a:rPr>
              <a:t>История организации в истории поселка</a:t>
            </a:r>
          </a:p>
          <a:p>
            <a:pPr marL="0" lvl="0" indent="0" algn="ctr">
              <a:spcBef>
                <a:spcPts val="0"/>
              </a:spcBef>
              <a:buNone/>
            </a:pPr>
            <a:endParaRPr lang="ru-RU" sz="2000" b="1" dirty="0">
              <a:solidFill>
                <a:srgbClr val="000099"/>
              </a:solidFill>
              <a:latin typeface="Constantia" pitchFamily="18" charset="0"/>
            </a:endParaRPr>
          </a:p>
          <a:p>
            <a:pPr marL="0" lvl="0" indent="0" algn="ctr">
              <a:spcBef>
                <a:spcPts val="0"/>
              </a:spcBef>
              <a:buNone/>
            </a:pPr>
            <a:r>
              <a:rPr lang="ru-RU" sz="2000" b="1" dirty="0" smtClean="0">
                <a:solidFill>
                  <a:srgbClr val="000099"/>
                </a:solidFill>
                <a:latin typeface="Constantia" pitchFamily="18" charset="0"/>
              </a:rPr>
              <a:t>           «История </a:t>
            </a:r>
            <a:r>
              <a:rPr lang="ru-RU" sz="2000" b="1" dirty="0">
                <a:solidFill>
                  <a:srgbClr val="000099"/>
                </a:solidFill>
                <a:latin typeface="Constantia" pitchFamily="18" charset="0"/>
              </a:rPr>
              <a:t>– это живая память, </a:t>
            </a:r>
            <a:endParaRPr lang="ru-RU" sz="2000" b="1" dirty="0" smtClean="0">
              <a:solidFill>
                <a:srgbClr val="000099"/>
              </a:solidFill>
              <a:latin typeface="Constantia" pitchFamily="18" charset="0"/>
            </a:endParaRPr>
          </a:p>
          <a:p>
            <a:pPr marL="0" lvl="0" indent="0" algn="ctr">
              <a:spcBef>
                <a:spcPts val="0"/>
              </a:spcBef>
              <a:buNone/>
            </a:pPr>
            <a:r>
              <a:rPr lang="ru-RU" sz="2000" b="1" dirty="0" smtClean="0">
                <a:solidFill>
                  <a:srgbClr val="000099"/>
                </a:solidFill>
                <a:latin typeface="Constantia" pitchFamily="18" charset="0"/>
              </a:rPr>
              <a:t>учитель </a:t>
            </a:r>
            <a:r>
              <a:rPr lang="ru-RU" sz="2000" b="1" dirty="0">
                <a:solidFill>
                  <a:srgbClr val="000099"/>
                </a:solidFill>
                <a:latin typeface="Constantia" pitchFamily="18" charset="0"/>
              </a:rPr>
              <a:t>жизни </a:t>
            </a:r>
            <a:endParaRPr lang="ru-RU" sz="2000" b="1" dirty="0" smtClean="0">
              <a:solidFill>
                <a:srgbClr val="000099"/>
              </a:solidFill>
              <a:latin typeface="Constantia" pitchFamily="18" charset="0"/>
            </a:endParaRPr>
          </a:p>
          <a:p>
            <a:pPr marL="0" lvl="0" indent="0" algn="ctr">
              <a:spcBef>
                <a:spcPts val="0"/>
              </a:spcBef>
              <a:buNone/>
            </a:pPr>
            <a:r>
              <a:rPr lang="ru-RU" sz="2000" b="1" dirty="0" smtClean="0">
                <a:solidFill>
                  <a:srgbClr val="000099"/>
                </a:solidFill>
                <a:latin typeface="Constantia" pitchFamily="18" charset="0"/>
              </a:rPr>
              <a:t>           и </a:t>
            </a:r>
            <a:r>
              <a:rPr lang="ru-RU" sz="2000" b="1" dirty="0">
                <a:solidFill>
                  <a:srgbClr val="000099"/>
                </a:solidFill>
                <a:latin typeface="Constantia" pitchFamily="18" charset="0"/>
              </a:rPr>
              <a:t>вестник новых </a:t>
            </a:r>
            <a:r>
              <a:rPr lang="ru-RU" sz="2000" b="1" dirty="0" smtClean="0">
                <a:solidFill>
                  <a:srgbClr val="000099"/>
                </a:solidFill>
                <a:latin typeface="Constantia" pitchFamily="18" charset="0"/>
              </a:rPr>
              <a:t>событий»</a:t>
            </a:r>
          </a:p>
          <a:p>
            <a:pPr marL="0" lvl="0" indent="0" algn="ctr">
              <a:spcBef>
                <a:spcPts val="0"/>
              </a:spcBef>
              <a:buNone/>
            </a:pPr>
            <a:endParaRPr lang="ru-RU" sz="6400" b="1" i="1" dirty="0">
              <a:solidFill>
                <a:srgbClr val="1D53FF"/>
              </a:solidFill>
              <a:latin typeface="Constantia" pitchFamily="18" charset="0"/>
            </a:endParaRPr>
          </a:p>
          <a:p>
            <a:pPr marL="0" indent="0" algn="r">
              <a:buNone/>
            </a:pPr>
            <a:endParaRPr lang="ru-RU" sz="1800" b="1" i="1" dirty="0">
              <a:solidFill>
                <a:srgbClr val="1D53FF"/>
              </a:solidFill>
              <a:effectLst>
                <a:glow rad="101600">
                  <a:schemeClr val="bg1">
                    <a:alpha val="60000"/>
                  </a:schemeClr>
                </a:glow>
              </a:effectLst>
              <a:latin typeface="Constantia" pitchFamily="18" charset="0"/>
            </a:endParaRPr>
          </a:p>
        </p:txBody>
      </p:sp>
      <p:pic>
        <p:nvPicPr>
          <p:cNvPr id="7" name="Рисунок 6"/>
          <p:cNvPicPr>
            <a:picLocks noChangeAspect="1"/>
          </p:cNvPicPr>
          <p:nvPr/>
        </p:nvPicPr>
        <p:blipFill>
          <a:blip r:embed="rId7" cstate="print">
            <a:extLst>
              <a:ext uri="{BEBA8EAE-BF5A-486C-A8C5-ECC9F3942E4B}">
                <a14:imgProps xmlns:a14="http://schemas.microsoft.com/office/drawing/2010/main">
                  <a14:imgLayer r:embed="rId8">
                    <a14:imgEffect>
                      <a14:artisticCrisscrossEtching/>
                    </a14:imgEffect>
                    <a14:imgEffect>
                      <a14:colorTemperature colorTemp="5875"/>
                    </a14:imgEffect>
                    <a14:imgEffect>
                      <a14:saturation sat="105000"/>
                    </a14:imgEffect>
                  </a14:imgLayer>
                </a14:imgProps>
              </a:ext>
              <a:ext uri="{28A0092B-C50C-407E-A947-70E740481C1C}">
                <a14:useLocalDpi xmlns:a14="http://schemas.microsoft.com/office/drawing/2010/main" val="0"/>
              </a:ext>
            </a:extLst>
          </a:blip>
          <a:stretch>
            <a:fillRect/>
          </a:stretch>
        </p:blipFill>
        <p:spPr>
          <a:xfrm>
            <a:off x="7236296" y="116632"/>
            <a:ext cx="1796498" cy="1754172"/>
          </a:xfrm>
          <a:prstGeom prst="rect">
            <a:avLst/>
          </a:prstGeom>
        </p:spPr>
      </p:pic>
    </p:spTree>
    <p:extLst>
      <p:ext uri="{BB962C8B-B14F-4D97-AF65-F5344CB8AC3E}">
        <p14:creationId xmlns:p14="http://schemas.microsoft.com/office/powerpoint/2010/main" val="2714764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Рисунок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7664" y="0"/>
            <a:ext cx="8064896" cy="7101407"/>
          </a:xfrm>
          <a:prstGeom prst="rect">
            <a:avLst/>
          </a:prstGeom>
        </p:spPr>
      </p:pic>
      <p:sp>
        <p:nvSpPr>
          <p:cNvPr id="5" name="Заголовок 1"/>
          <p:cNvSpPr txBox="1">
            <a:spLocks/>
          </p:cNvSpPr>
          <p:nvPr/>
        </p:nvSpPr>
        <p:spPr>
          <a:xfrm>
            <a:off x="-22448" y="3550059"/>
            <a:ext cx="2434208" cy="67102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2800" b="1" dirty="0" smtClean="0">
                <a:solidFill>
                  <a:srgbClr val="3F007E"/>
                </a:solidFill>
                <a:effectLst>
                  <a:glow rad="101600">
                    <a:schemeClr val="bg1">
                      <a:alpha val="60000"/>
                    </a:schemeClr>
                  </a:glow>
                  <a:reflection blurRad="6350" stA="50000" endA="300" endPos="50000" dist="29997" dir="5400000" sy="-100000" algn="bl" rotWithShape="0"/>
                </a:effectLst>
                <a:latin typeface="Constantia" pitchFamily="18" charset="0"/>
              </a:rPr>
              <a:t>Братухина Мария Федоровна</a:t>
            </a:r>
            <a:endParaRPr lang="ru-RU" sz="2800" b="1" dirty="0">
              <a:solidFill>
                <a:srgbClr val="3F007E"/>
              </a:solidFill>
              <a:effectLst>
                <a:glow rad="101600">
                  <a:schemeClr val="bg1">
                    <a:alpha val="60000"/>
                  </a:schemeClr>
                </a:glow>
                <a:reflection blurRad="6350" stA="50000" endA="300" endPos="50000" dist="29997" dir="5400000" sy="-100000" algn="bl" rotWithShape="0"/>
              </a:effectLst>
              <a:latin typeface="Constantia" pitchFamily="18" charset="0"/>
            </a:endParaRPr>
          </a:p>
        </p:txBody>
      </p:sp>
      <p:sp>
        <p:nvSpPr>
          <p:cNvPr id="7" name="Объект 2"/>
          <p:cNvSpPr>
            <a:spLocks noGrp="1"/>
          </p:cNvSpPr>
          <p:nvPr>
            <p:ph idx="1"/>
          </p:nvPr>
        </p:nvSpPr>
        <p:spPr>
          <a:xfrm>
            <a:off x="2339752" y="532892"/>
            <a:ext cx="6480720" cy="5344380"/>
          </a:xfrm>
        </p:spPr>
        <p:txBody>
          <a:bodyPr>
            <a:noAutofit/>
          </a:bodyPr>
          <a:lstStyle/>
          <a:p>
            <a:pPr marL="0" lvl="0" indent="542925" algn="just">
              <a:spcBef>
                <a:spcPts val="0"/>
              </a:spcBef>
              <a:buNone/>
            </a:pPr>
            <a:r>
              <a:rPr lang="ru-RU" sz="1150" dirty="0">
                <a:solidFill>
                  <a:prstClr val="black"/>
                </a:solidFill>
                <a:latin typeface="Monotype Corsiva" pitchFamily="66" charset="0"/>
              </a:rPr>
              <a:t>В связи со сложившимися обстоятельствами мы с мужем оказались перед выбором, а именно, надо было менять место жительства. </a:t>
            </a:r>
            <a:endParaRPr lang="ru-RU" sz="1150" dirty="0" smtClean="0">
              <a:solidFill>
                <a:prstClr val="black"/>
              </a:solidFill>
              <a:latin typeface="Monotype Corsiva" pitchFamily="66" charset="0"/>
            </a:endParaRPr>
          </a:p>
          <a:p>
            <a:pPr marL="0" lvl="0" indent="542925" algn="just">
              <a:spcBef>
                <a:spcPts val="0"/>
              </a:spcBef>
              <a:buNone/>
            </a:pPr>
            <a:r>
              <a:rPr lang="ru-RU" sz="1150" dirty="0" smtClean="0">
                <a:solidFill>
                  <a:prstClr val="black"/>
                </a:solidFill>
                <a:latin typeface="Monotype Corsiva" pitchFamily="66" charset="0"/>
              </a:rPr>
              <a:t>В </a:t>
            </a:r>
            <a:r>
              <a:rPr lang="ru-RU" sz="1150" dirty="0">
                <a:solidFill>
                  <a:prstClr val="black"/>
                </a:solidFill>
                <a:latin typeface="Monotype Corsiva" pitchFamily="66" charset="0"/>
              </a:rPr>
              <a:t>деревне было просто несколько старых домов, в которых жили пенсионеры. Была и школа начальная. Работала в ней одна учительница со всеми четырьмя классами – Евдокия Григорьевна </a:t>
            </a:r>
            <a:r>
              <a:rPr lang="ru-RU" sz="1150" dirty="0" err="1">
                <a:solidFill>
                  <a:prstClr val="black"/>
                </a:solidFill>
                <a:latin typeface="Monotype Corsiva" pitchFamily="66" charset="0"/>
              </a:rPr>
              <a:t>Копотилова</a:t>
            </a:r>
            <a:r>
              <a:rPr lang="ru-RU" sz="1150" dirty="0">
                <a:solidFill>
                  <a:prstClr val="black"/>
                </a:solidFill>
                <a:latin typeface="Monotype Corsiva" pitchFamily="66" charset="0"/>
              </a:rPr>
              <a:t>. Так в новом учебном году 1965 года я стала работать в этой школе. У меня были 1 и 3 классы, а Евдокия Григорьевна работала со 2 и 4 классами.</a:t>
            </a:r>
          </a:p>
          <a:p>
            <a:pPr marL="0" lvl="0" indent="542925" algn="just">
              <a:spcBef>
                <a:spcPts val="0"/>
              </a:spcBef>
              <a:buNone/>
            </a:pPr>
            <a:r>
              <a:rPr lang="ru-RU" sz="1150" dirty="0">
                <a:solidFill>
                  <a:prstClr val="black"/>
                </a:solidFill>
                <a:latin typeface="Monotype Corsiva" pitchFamily="66" charset="0"/>
              </a:rPr>
              <a:t>Уже в этом учебном году по решению МО Бобровской школы я должна была дать открытый урок по математике в 1-ом классе. Присутствовали на нем учителя начальных классов Бобровской школы и учитель </a:t>
            </a:r>
            <a:r>
              <a:rPr lang="ru-RU" sz="1150" dirty="0" err="1">
                <a:solidFill>
                  <a:prstClr val="black"/>
                </a:solidFill>
                <a:latin typeface="Monotype Corsiva" pitchFamily="66" charset="0"/>
              </a:rPr>
              <a:t>Лугофилинской</a:t>
            </a:r>
            <a:r>
              <a:rPr lang="ru-RU" sz="1150" dirty="0">
                <a:solidFill>
                  <a:prstClr val="black"/>
                </a:solidFill>
                <a:latin typeface="Monotype Corsiva" pitchFamily="66" charset="0"/>
              </a:rPr>
              <a:t> начальной школы </a:t>
            </a:r>
            <a:r>
              <a:rPr lang="ru-RU" sz="1150" dirty="0" smtClean="0">
                <a:solidFill>
                  <a:prstClr val="black"/>
                </a:solidFill>
                <a:latin typeface="Monotype Corsiva" pitchFamily="66" charset="0"/>
              </a:rPr>
              <a:t>Басов, инспектор </a:t>
            </a:r>
            <a:r>
              <a:rPr lang="ru-RU" sz="1150" dirty="0">
                <a:solidFill>
                  <a:prstClr val="black"/>
                </a:solidFill>
                <a:latin typeface="Monotype Corsiva" pitchFamily="66" charset="0"/>
              </a:rPr>
              <a:t>Ханты-Мансийского Роно. Я страшно волновалась, но урок провела. Выступающие сказали, что урок был хорошим. Помню, что хвалили меня, особенно инспектор Роно. Так в Роно узнали обо мне, как о новом учителе </a:t>
            </a:r>
            <a:r>
              <a:rPr lang="ru-RU" sz="1150" dirty="0" err="1">
                <a:solidFill>
                  <a:prstClr val="black"/>
                </a:solidFill>
                <a:latin typeface="Monotype Corsiva" pitchFamily="66" charset="0"/>
              </a:rPr>
              <a:t>Горнофилинской</a:t>
            </a:r>
            <a:r>
              <a:rPr lang="ru-RU" sz="1150" dirty="0">
                <a:solidFill>
                  <a:prstClr val="black"/>
                </a:solidFill>
                <a:latin typeface="Monotype Corsiva" pitchFamily="66" charset="0"/>
              </a:rPr>
              <a:t> школы.</a:t>
            </a:r>
          </a:p>
          <a:p>
            <a:pPr marL="0" lvl="0" indent="542925" algn="just">
              <a:spcBef>
                <a:spcPts val="0"/>
              </a:spcBef>
              <a:buNone/>
            </a:pPr>
            <a:r>
              <a:rPr lang="ru-RU" sz="1150" dirty="0">
                <a:solidFill>
                  <a:prstClr val="black"/>
                </a:solidFill>
                <a:latin typeface="Monotype Corsiva" pitchFamily="66" charset="0"/>
              </a:rPr>
              <a:t>Начальник экспедиции Ф.К. Салманов внимательно относился к нам, учителям. Однажды он пригласил всех, кто был ещё в школе на перекрёсток улиц, напротив школы. Было построено уже домов 3-5, (не помню точно). Салманов сказал, чтобы мы сами выбрали из уже построенных домов дом, в котором бы мы учителя хотели получить квартиру. И мы выбрали. К осени все нуждающиеся учителя получили квартиры в этом доме. Улица Киевская, дом № </a:t>
            </a:r>
            <a:r>
              <a:rPr lang="ru-RU" sz="1150" dirty="0" smtClean="0">
                <a:solidFill>
                  <a:prstClr val="black"/>
                </a:solidFill>
                <a:latin typeface="Monotype Corsiva" pitchFamily="66" charset="0"/>
              </a:rPr>
              <a:t>11.</a:t>
            </a:r>
          </a:p>
          <a:p>
            <a:pPr marL="0" lvl="0" indent="542925" algn="just">
              <a:spcBef>
                <a:spcPts val="0"/>
              </a:spcBef>
              <a:buNone/>
            </a:pPr>
            <a:r>
              <a:rPr lang="ru-RU" sz="1150" dirty="0">
                <a:solidFill>
                  <a:prstClr val="black"/>
                </a:solidFill>
                <a:latin typeface="Monotype Corsiva" pitchFamily="66" charset="0"/>
              </a:rPr>
              <a:t>Первым директором </a:t>
            </a:r>
            <a:r>
              <a:rPr lang="ru-RU" sz="1150" dirty="0" err="1">
                <a:solidFill>
                  <a:prstClr val="black"/>
                </a:solidFill>
                <a:latin typeface="Monotype Corsiva" pitchFamily="66" charset="0"/>
              </a:rPr>
              <a:t>Правдинской</a:t>
            </a:r>
            <a:r>
              <a:rPr lang="ru-RU" sz="1150" dirty="0">
                <a:solidFill>
                  <a:prstClr val="black"/>
                </a:solidFill>
                <a:latin typeface="Monotype Corsiva" pitchFamily="66" charset="0"/>
              </a:rPr>
              <a:t> средней школы был молодой учитель – физик Владимир Викторович Черепанов. В  начале учебного года </a:t>
            </a:r>
            <a:r>
              <a:rPr lang="ru-RU" sz="1150" dirty="0" smtClean="0">
                <a:solidFill>
                  <a:prstClr val="black"/>
                </a:solidFill>
                <a:latin typeface="Monotype Corsiva" pitchFamily="66" charset="0"/>
              </a:rPr>
              <a:t>он </a:t>
            </a:r>
            <a:r>
              <a:rPr lang="ru-RU" sz="1150" dirty="0">
                <a:solidFill>
                  <a:prstClr val="black"/>
                </a:solidFill>
                <a:latin typeface="Monotype Corsiva" pitchFamily="66" charset="0"/>
              </a:rPr>
              <a:t>сказал нам очень просто и прямо, что никогда раньше не был на руководящей работе, не знает с чего начать. Попросил всех работать, как работали раньше в своих коллективах. И мы работали совершенно без всякого контроля. Шло время. Проходили годы, частично обновлялся учительский коллектив, менялись директора, но коллектив всегда был работоспособным, дружным. Школа всегда была на высоте, это отмечали на каждой проверке, на августовских учительских конференциях.</a:t>
            </a:r>
          </a:p>
          <a:p>
            <a:pPr marL="542925" lvl="0" indent="0" algn="just">
              <a:spcBef>
                <a:spcPts val="0"/>
              </a:spcBef>
              <a:buNone/>
            </a:pPr>
            <a:r>
              <a:rPr lang="ru-RU" sz="1150" dirty="0">
                <a:solidFill>
                  <a:prstClr val="black"/>
                </a:solidFill>
                <a:latin typeface="Monotype Corsiva" pitchFamily="66" charset="0"/>
              </a:rPr>
              <a:t>Мне хочется сказать добрые слова об очередном директоре школы – Колесовой Евдокии Ивановне (ныне покойной).</a:t>
            </a:r>
          </a:p>
          <a:p>
            <a:pPr marL="542925" lvl="0" indent="0" algn="just">
              <a:spcBef>
                <a:spcPts val="0"/>
              </a:spcBef>
              <a:buNone/>
            </a:pPr>
            <a:r>
              <a:rPr lang="ru-RU" sz="1150" dirty="0">
                <a:solidFill>
                  <a:prstClr val="black"/>
                </a:solidFill>
                <a:latin typeface="Monotype Corsiva" pitchFamily="66" charset="0"/>
              </a:rPr>
              <a:t>Она сама была грамотной, добросовестной, справедливой, работоспособной и с коллектива требовала быть таким же. Её уважали и старались быть такими</a:t>
            </a:r>
            <a:r>
              <a:rPr lang="ru-RU" sz="1150" dirty="0" smtClean="0">
                <a:solidFill>
                  <a:prstClr val="black"/>
                </a:solidFill>
                <a:latin typeface="Monotype Corsiva" pitchFamily="66" charset="0"/>
              </a:rPr>
              <a:t>.</a:t>
            </a:r>
          </a:p>
          <a:p>
            <a:pPr marL="542925" lvl="0" indent="0" algn="just">
              <a:spcBef>
                <a:spcPts val="0"/>
              </a:spcBef>
              <a:buNone/>
            </a:pPr>
            <a:r>
              <a:rPr lang="ru-RU" sz="1150" dirty="0">
                <a:solidFill>
                  <a:prstClr val="black"/>
                </a:solidFill>
                <a:latin typeface="Monotype Corsiva" pitchFamily="66" charset="0"/>
              </a:rPr>
              <a:t>Я давно уже на пенсии. Теперь у нас в посёлке две школы: начальная и средняя. Директором начальной школы уже много лет работает Цыганкова Зоя Васильевна. Она выпускница </a:t>
            </a:r>
            <a:r>
              <a:rPr lang="ru-RU" sz="1150" dirty="0" err="1">
                <a:solidFill>
                  <a:prstClr val="black"/>
                </a:solidFill>
                <a:latin typeface="Monotype Corsiva" pitchFamily="66" charset="0"/>
              </a:rPr>
              <a:t>Правдинской</a:t>
            </a:r>
            <a:r>
              <a:rPr lang="ru-RU" sz="1150" dirty="0">
                <a:solidFill>
                  <a:prstClr val="black"/>
                </a:solidFill>
                <a:latin typeface="Monotype Corsiva" pitchFamily="66" charset="0"/>
              </a:rPr>
              <a:t> школы.</a:t>
            </a:r>
          </a:p>
          <a:p>
            <a:pPr marL="542925" lvl="0" indent="0" algn="just">
              <a:spcBef>
                <a:spcPts val="0"/>
              </a:spcBef>
              <a:buNone/>
            </a:pPr>
            <a:r>
              <a:rPr lang="ru-RU" sz="1150" dirty="0">
                <a:solidFill>
                  <a:prstClr val="black"/>
                </a:solidFill>
                <a:latin typeface="Monotype Corsiva" pitchFamily="66" charset="0"/>
              </a:rPr>
              <a:t>Хочу сказать в её адрес тёплые слова благодарности. Зоя Васильевна человек слова, честный, добросовестный, исполнительный, старательный, требовательный к себе, к коллективу</a:t>
            </a:r>
            <a:r>
              <a:rPr lang="ru-RU" sz="1150" dirty="0" smtClean="0">
                <a:solidFill>
                  <a:prstClr val="black"/>
                </a:solidFill>
                <a:latin typeface="Monotype Corsiva" pitchFamily="66" charset="0"/>
              </a:rPr>
              <a:t>.</a:t>
            </a:r>
            <a:endParaRPr lang="ru-RU" sz="1150" dirty="0">
              <a:solidFill>
                <a:prstClr val="black"/>
              </a:solidFill>
              <a:latin typeface="Monotype Corsiva" pitchFamily="66" charset="0"/>
            </a:endParaRPr>
          </a:p>
        </p:txBody>
      </p:sp>
      <p:pic>
        <p:nvPicPr>
          <p:cNvPr id="8" name="Рисунок 7"/>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50000"/>
                    </a14:imgEffect>
                    <a14:imgEffect>
                      <a14:colorTemperature colorTemp="5900"/>
                    </a14:imgEffect>
                    <a14:imgEffect>
                      <a14:brightnessContrast contrast="20000"/>
                    </a14:imgEffect>
                  </a14:imgLayer>
                </a14:imgProps>
              </a:ext>
              <a:ext uri="{28A0092B-C50C-407E-A947-70E740481C1C}">
                <a14:useLocalDpi xmlns:a14="http://schemas.microsoft.com/office/drawing/2010/main" val="0"/>
              </a:ext>
            </a:extLst>
          </a:blip>
          <a:srcRect b="7812"/>
          <a:stretch/>
        </p:blipFill>
        <p:spPr>
          <a:xfrm>
            <a:off x="239254" y="736525"/>
            <a:ext cx="1910803" cy="243180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199169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7504" y="0"/>
            <a:ext cx="7344817" cy="936104"/>
          </a:xfrm>
        </p:spPr>
        <p:txBody>
          <a:bodyPr>
            <a:normAutofit fontScale="90000"/>
          </a:bodyPr>
          <a:lstStyle/>
          <a:p>
            <a:pPr lvl="0">
              <a:lnSpc>
                <a:spcPct val="115000"/>
              </a:lnSpc>
              <a:spcBef>
                <a:spcPct val="20000"/>
              </a:spcBef>
              <a:spcAft>
                <a:spcPts val="1000"/>
              </a:spcAft>
            </a:pPr>
            <a:r>
              <a:rPr lang="ru-RU" sz="2000" b="1" dirty="0" smtClean="0">
                <a:solidFill>
                  <a:srgbClr val="17375E"/>
                </a:solidFill>
                <a:effectLst>
                  <a:glow rad="101600">
                    <a:schemeClr val="bg1">
                      <a:alpha val="60000"/>
                    </a:schemeClr>
                  </a:glow>
                </a:effectLst>
                <a:latin typeface="Constantia"/>
                <a:ea typeface="Times New Roman"/>
                <a:cs typeface="Times New Roman"/>
              </a:rPr>
              <a:t>31 декабря 2010 года была сдана в эксплуатацию новая школа на 200 мест. 3 февраля 2011 года в ней прозвенел первый звонок.</a:t>
            </a:r>
            <a:endParaRPr lang="ru-RU" b="1" dirty="0">
              <a:solidFill>
                <a:schemeClr val="accent4">
                  <a:lumMod val="75000"/>
                </a:schemeClr>
              </a:solidFill>
              <a:effectLst>
                <a:glow rad="101600">
                  <a:schemeClr val="bg1">
                    <a:alpha val="60000"/>
                  </a:schemeClr>
                </a:glow>
              </a:effectLst>
              <a:latin typeface="Constantia" pitchFamily="18" charset="0"/>
            </a:endParaRPr>
          </a:p>
        </p:txBody>
      </p:sp>
      <p:sp>
        <p:nvSpPr>
          <p:cNvPr id="3" name="Прямоугольник 2"/>
          <p:cNvSpPr/>
          <p:nvPr/>
        </p:nvSpPr>
        <p:spPr>
          <a:xfrm>
            <a:off x="395536" y="4293096"/>
            <a:ext cx="8496944" cy="780727"/>
          </a:xfrm>
          <a:prstGeom prst="rect">
            <a:avLst/>
          </a:prstGeom>
        </p:spPr>
        <p:txBody>
          <a:bodyPr wrap="square">
            <a:spAutoFit/>
          </a:bodyPr>
          <a:lstStyle/>
          <a:p>
            <a:pPr algn="just">
              <a:lnSpc>
                <a:spcPct val="115000"/>
              </a:lnSpc>
              <a:spcAft>
                <a:spcPts val="1000"/>
              </a:spcAft>
            </a:pPr>
            <a:r>
              <a:rPr lang="ru-RU" sz="1600" b="1" dirty="0">
                <a:solidFill>
                  <a:srgbClr val="17375E"/>
                </a:solidFill>
                <a:latin typeface="Constantia"/>
                <a:ea typeface="Times New Roman"/>
                <a:cs typeface="Times New Roman"/>
              </a:rPr>
              <a:t> </a:t>
            </a:r>
            <a:endParaRPr lang="ru-RU" sz="1600" b="1" dirty="0" smtClean="0">
              <a:solidFill>
                <a:srgbClr val="17375E"/>
              </a:solidFill>
              <a:latin typeface="Constantia"/>
              <a:ea typeface="Times New Roman"/>
              <a:cs typeface="Times New Roman"/>
            </a:endParaRPr>
          </a:p>
          <a:p>
            <a:pPr algn="just">
              <a:spcAft>
                <a:spcPts val="0"/>
              </a:spcAft>
            </a:pPr>
            <a:r>
              <a:rPr lang="ru-RU" b="1" dirty="0">
                <a:solidFill>
                  <a:srgbClr val="17375E"/>
                </a:solidFill>
                <a:latin typeface="Constantia"/>
                <a:ea typeface="Calibri"/>
                <a:cs typeface="Times New Roman"/>
              </a:rPr>
              <a:t> </a:t>
            </a:r>
            <a:endParaRPr lang="ru-RU" sz="1400" dirty="0">
              <a:ea typeface="Calibri"/>
              <a:cs typeface="Times New Roman"/>
            </a:endParaRPr>
          </a:p>
        </p:txBody>
      </p:sp>
      <p:sp>
        <p:nvSpPr>
          <p:cNvPr id="4" name="TextBox 3"/>
          <p:cNvSpPr txBox="1"/>
          <p:nvPr/>
        </p:nvSpPr>
        <p:spPr>
          <a:xfrm>
            <a:off x="251520" y="4047250"/>
            <a:ext cx="3240360" cy="2624052"/>
          </a:xfrm>
          <a:prstGeom prst="rect">
            <a:avLst/>
          </a:prstGeom>
          <a:noFill/>
        </p:spPr>
        <p:txBody>
          <a:bodyPr wrap="square" rtlCol="0">
            <a:spAutoFit/>
          </a:bodyPr>
          <a:lstStyle/>
          <a:p>
            <a:pPr indent="540385" algn="ctr">
              <a:lnSpc>
                <a:spcPct val="115000"/>
              </a:lnSpc>
              <a:spcAft>
                <a:spcPts val="0"/>
              </a:spcAft>
            </a:pPr>
            <a:r>
              <a:rPr lang="ru-RU" sz="1600" b="1" dirty="0">
                <a:effectLst>
                  <a:glow rad="101600">
                    <a:schemeClr val="bg1">
                      <a:alpha val="60000"/>
                    </a:schemeClr>
                  </a:glow>
                </a:effectLst>
                <a:latin typeface="Constantia" pitchFamily="18" charset="0"/>
                <a:ea typeface="Times New Roman"/>
                <a:cs typeface="Times New Roman"/>
              </a:rPr>
              <a:t>В</a:t>
            </a:r>
            <a:r>
              <a:rPr lang="ru-RU" sz="1600" b="1" dirty="0" smtClean="0">
                <a:effectLst>
                  <a:glow rad="101600">
                    <a:schemeClr val="bg1">
                      <a:alpha val="60000"/>
                    </a:schemeClr>
                  </a:glow>
                </a:effectLst>
                <a:latin typeface="Constantia" pitchFamily="18" charset="0"/>
                <a:ea typeface="Times New Roman"/>
                <a:cs typeface="Times New Roman"/>
              </a:rPr>
              <a:t> </a:t>
            </a:r>
            <a:r>
              <a:rPr lang="ru-RU" sz="1600" b="1" dirty="0">
                <a:effectLst>
                  <a:glow rad="101600">
                    <a:schemeClr val="bg1">
                      <a:alpha val="60000"/>
                    </a:schemeClr>
                  </a:glow>
                </a:effectLst>
                <a:latin typeface="Constantia" pitchFamily="18" charset="0"/>
                <a:ea typeface="Times New Roman"/>
                <a:cs typeface="Times New Roman"/>
              </a:rPr>
              <a:t>образовательной организации работает высококвалифицированный  педагогический коллектив, способный обеспечить высокий уровень обучения, создать условия для индивидуального развития учеников. </a:t>
            </a:r>
          </a:p>
        </p:txBody>
      </p:sp>
      <p:pic>
        <p:nvPicPr>
          <p:cNvPr id="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11594" b="37482"/>
          <a:stretch/>
        </p:blipFill>
        <p:spPr bwMode="auto">
          <a:xfrm>
            <a:off x="251520" y="1052735"/>
            <a:ext cx="5040560" cy="267337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Рисунок 4"/>
          <p:cNvPicPr>
            <a:picLocks noChangeAspect="1"/>
          </p:cNvPicPr>
          <p:nvPr/>
        </p:nvPicPr>
        <p:blipFill rotWithShape="1">
          <a:blip r:embed="rId3" cstate="print">
            <a:extLst>
              <a:ext uri="{28A0092B-C50C-407E-A947-70E740481C1C}">
                <a14:useLocalDpi xmlns:a14="http://schemas.microsoft.com/office/drawing/2010/main" val="0"/>
              </a:ext>
            </a:extLst>
          </a:blip>
          <a:srcRect l="60047" t="29644" b="30744"/>
          <a:stretch/>
        </p:blipFill>
        <p:spPr>
          <a:xfrm rot="565978">
            <a:off x="5472209" y="1379203"/>
            <a:ext cx="3265992" cy="242853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2"/>
          <p:cNvPicPr>
            <a:picLocks noGrp="1" noChangeAspect="1" noChangeArrowheads="1"/>
          </p:cNvPicPr>
          <p:nvPr>
            <p:ph idx="1"/>
          </p:nvPr>
        </p:nvPicPr>
        <p:blipFill rotWithShape="1">
          <a:blip r:embed="rId4" cstate="print">
            <a:extLst>
              <a:ext uri="{BEBA8EAE-BF5A-486C-A8C5-ECC9F3942E4B}">
                <a14:imgProps xmlns:a14="http://schemas.microsoft.com/office/drawing/2010/main">
                  <a14:imgLayer r:embed="rId5">
                    <a14:imgEffect>
                      <a14:sharpenSoften amount="25000"/>
                    </a14:imgEffect>
                    <a14:imgEffect>
                      <a14:colorTemperature colorTemp="8800"/>
                    </a14:imgEffect>
                  </a14:imgLayer>
                </a14:imgProps>
              </a:ext>
              <a:ext uri="{28A0092B-C50C-407E-A947-70E740481C1C}">
                <a14:useLocalDpi xmlns:a14="http://schemas.microsoft.com/office/drawing/2010/main" val="0"/>
              </a:ext>
            </a:extLst>
          </a:blip>
          <a:srcRect t="9343" b="18482"/>
          <a:stretch/>
        </p:blipFill>
        <p:spPr bwMode="auto">
          <a:xfrm>
            <a:off x="3635896" y="3861048"/>
            <a:ext cx="5321058" cy="288032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5864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4010" y="44624"/>
            <a:ext cx="7560840" cy="720080"/>
          </a:xfrm>
        </p:spPr>
        <p:txBody>
          <a:bodyPr>
            <a:normAutofit fontScale="90000"/>
          </a:bodyPr>
          <a:lstStyle/>
          <a:p>
            <a:pPr lvl="0" fontAlgn="base">
              <a:spcAft>
                <a:spcPct val="0"/>
              </a:spcAft>
              <a:defRPr/>
            </a:pPr>
            <a:r>
              <a:rPr lang="ru-RU" sz="1600" i="1" dirty="0" smtClean="0">
                <a:solidFill>
                  <a:srgbClr val="002060"/>
                </a:solidFill>
                <a:latin typeface="Times New Roman" panose="02020603050405020304" pitchFamily="18" charset="0"/>
                <a:ea typeface="+mn-ea"/>
                <a:cs typeface="Times New Roman" panose="02020603050405020304" pitchFamily="18" charset="0"/>
              </a:rPr>
              <a:t/>
            </a:r>
            <a:br>
              <a:rPr lang="ru-RU" sz="1600" i="1" dirty="0" smtClean="0">
                <a:solidFill>
                  <a:srgbClr val="002060"/>
                </a:solidFill>
                <a:latin typeface="Times New Roman" panose="02020603050405020304" pitchFamily="18" charset="0"/>
                <a:ea typeface="+mn-ea"/>
                <a:cs typeface="Times New Roman" panose="02020603050405020304" pitchFamily="18" charset="0"/>
              </a:rPr>
            </a:br>
            <a:r>
              <a:rPr lang="ru-RU" sz="1600" i="1" dirty="0" smtClean="0">
                <a:solidFill>
                  <a:srgbClr val="002060"/>
                </a:solidFill>
                <a:latin typeface="Times New Roman" panose="02020603050405020304" pitchFamily="18" charset="0"/>
                <a:ea typeface="+mn-ea"/>
                <a:cs typeface="Times New Roman" panose="02020603050405020304" pitchFamily="18" charset="0"/>
              </a:rPr>
              <a:t/>
            </a:r>
            <a:br>
              <a:rPr lang="ru-RU" sz="1600" i="1" dirty="0" smtClean="0">
                <a:solidFill>
                  <a:srgbClr val="002060"/>
                </a:solidFill>
                <a:latin typeface="Times New Roman" panose="02020603050405020304" pitchFamily="18" charset="0"/>
                <a:ea typeface="+mn-ea"/>
                <a:cs typeface="Times New Roman" panose="02020603050405020304" pitchFamily="18" charset="0"/>
              </a:rPr>
            </a:br>
            <a:r>
              <a:rPr lang="ru-RU" sz="1600" i="1" dirty="0">
                <a:solidFill>
                  <a:srgbClr val="002060"/>
                </a:solidFill>
                <a:latin typeface="Times New Roman" panose="02020603050405020304" pitchFamily="18" charset="0"/>
                <a:ea typeface="+mn-ea"/>
                <a:cs typeface="Times New Roman" panose="02020603050405020304" pitchFamily="18" charset="0"/>
              </a:rPr>
              <a:t/>
            </a:r>
            <a:br>
              <a:rPr lang="ru-RU" sz="1600" i="1" dirty="0">
                <a:solidFill>
                  <a:srgbClr val="002060"/>
                </a:solidFill>
                <a:latin typeface="Times New Roman" panose="02020603050405020304" pitchFamily="18" charset="0"/>
                <a:ea typeface="+mn-ea"/>
                <a:cs typeface="Times New Roman" panose="02020603050405020304" pitchFamily="18" charset="0"/>
              </a:rPr>
            </a:br>
            <a:r>
              <a:rPr lang="ru-RU" sz="2200" b="1" dirty="0" smtClean="0">
                <a:solidFill>
                  <a:srgbClr val="002060"/>
                </a:solidFill>
                <a:effectLst>
                  <a:glow rad="101600">
                    <a:schemeClr val="bg1">
                      <a:alpha val="60000"/>
                    </a:schemeClr>
                  </a:glow>
                </a:effectLst>
                <a:latin typeface="Constantia" pitchFamily="18" charset="0"/>
                <a:ea typeface="+mn-ea"/>
                <a:cs typeface="Times New Roman" panose="02020603050405020304" pitchFamily="18" charset="0"/>
              </a:rPr>
              <a:t>Материально-техническая </a:t>
            </a:r>
            <a:r>
              <a:rPr lang="ru-RU" sz="2200" b="1" dirty="0">
                <a:solidFill>
                  <a:srgbClr val="002060"/>
                </a:solidFill>
                <a:effectLst>
                  <a:glow rad="101600">
                    <a:schemeClr val="bg1">
                      <a:alpha val="60000"/>
                    </a:schemeClr>
                  </a:glow>
                </a:effectLst>
                <a:latin typeface="Constantia" pitchFamily="18" charset="0"/>
                <a:ea typeface="+mn-ea"/>
                <a:cs typeface="Times New Roman" panose="02020603050405020304" pitchFamily="18" charset="0"/>
              </a:rPr>
              <a:t>и учебно-методическая база </a:t>
            </a:r>
            <a:r>
              <a:rPr lang="ru-RU" sz="2200" b="1" dirty="0" smtClean="0">
                <a:solidFill>
                  <a:srgbClr val="002060"/>
                </a:solidFill>
                <a:effectLst>
                  <a:glow rad="101600">
                    <a:schemeClr val="bg1">
                      <a:alpha val="60000"/>
                    </a:schemeClr>
                  </a:glow>
                </a:effectLst>
                <a:latin typeface="Constantia" pitchFamily="18" charset="0"/>
                <a:ea typeface="+mn-ea"/>
                <a:cs typeface="Times New Roman" panose="02020603050405020304" pitchFamily="18" charset="0"/>
              </a:rPr>
              <a:t>образовательной организации соответствует  </a:t>
            </a:r>
            <a:r>
              <a:rPr lang="ru-RU" sz="2200" b="1" dirty="0">
                <a:solidFill>
                  <a:srgbClr val="002060"/>
                </a:solidFill>
                <a:effectLst>
                  <a:glow rad="101600">
                    <a:schemeClr val="bg1">
                      <a:alpha val="60000"/>
                    </a:schemeClr>
                  </a:glow>
                </a:effectLst>
                <a:latin typeface="Constantia" pitchFamily="18" charset="0"/>
                <a:ea typeface="+mn-ea"/>
                <a:cs typeface="Times New Roman" panose="02020603050405020304" pitchFamily="18" charset="0"/>
              </a:rPr>
              <a:t>современным требованиям.</a:t>
            </a:r>
            <a:br>
              <a:rPr lang="ru-RU" sz="2200" b="1" dirty="0">
                <a:solidFill>
                  <a:srgbClr val="002060"/>
                </a:solidFill>
                <a:effectLst>
                  <a:glow rad="101600">
                    <a:schemeClr val="bg1">
                      <a:alpha val="60000"/>
                    </a:schemeClr>
                  </a:glow>
                </a:effectLst>
                <a:latin typeface="Constantia" pitchFamily="18" charset="0"/>
                <a:ea typeface="+mn-ea"/>
                <a:cs typeface="Times New Roman" panose="02020603050405020304" pitchFamily="18" charset="0"/>
              </a:rPr>
            </a:br>
            <a:endParaRPr lang="ru-RU" sz="2200" b="1" dirty="0">
              <a:solidFill>
                <a:srgbClr val="002060"/>
              </a:solidFill>
              <a:effectLst>
                <a:glow rad="101600">
                  <a:schemeClr val="bg1">
                    <a:alpha val="60000"/>
                  </a:schemeClr>
                </a:glow>
              </a:effectLst>
              <a:latin typeface="Constantia" pitchFamily="18" charset="0"/>
            </a:endParaRPr>
          </a:p>
        </p:txBody>
      </p:sp>
      <p:pic>
        <p:nvPicPr>
          <p:cNvPr id="6" name="Рисунок 5"/>
          <p:cNvPicPr>
            <a:picLocks noChangeAspect="1"/>
          </p:cNvPicPr>
          <p:nvPr/>
        </p:nvPicPr>
        <p:blipFill rotWithShape="1">
          <a:blip r:embed="rId2" cstate="print">
            <a:extLst>
              <a:ext uri="{28A0092B-C50C-407E-A947-70E740481C1C}">
                <a14:useLocalDpi xmlns:a14="http://schemas.microsoft.com/office/drawing/2010/main" val="0"/>
              </a:ext>
            </a:extLst>
          </a:blip>
          <a:srcRect l="16767" t="26880" r="22245" b="25254"/>
          <a:stretch/>
        </p:blipFill>
        <p:spPr>
          <a:xfrm>
            <a:off x="246247" y="1106431"/>
            <a:ext cx="3100685" cy="1825217"/>
          </a:xfrm>
          <a:prstGeom prst="rect">
            <a:avLst/>
          </a:prstGeom>
          <a:ln w="19050" cap="sq">
            <a:solidFill>
              <a:schemeClr val="accent6">
                <a:lumMod val="75000"/>
              </a:schemeClr>
            </a:solidFill>
            <a:prstDash val="solid"/>
            <a:miter lim="800000"/>
          </a:ln>
          <a:effectLst>
            <a:outerShdw blurRad="50800" dist="38100" dir="2700000" algn="tl" rotWithShape="0">
              <a:srgbClr val="000000">
                <a:alpha val="43000"/>
              </a:srgbClr>
            </a:outerShdw>
          </a:effectLst>
        </p:spPr>
      </p:pic>
      <p:pic>
        <p:nvPicPr>
          <p:cNvPr id="9" name="Рисунок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77166" y="908720"/>
            <a:ext cx="2592288" cy="1944216"/>
          </a:xfrm>
          <a:prstGeom prst="rect">
            <a:avLst/>
          </a:prstGeom>
          <a:ln w="19050" cap="sq">
            <a:solidFill>
              <a:schemeClr val="accent6">
                <a:lumMod val="75000"/>
              </a:schemeClr>
            </a:solidFill>
            <a:prstDash val="solid"/>
            <a:miter lim="800000"/>
          </a:ln>
          <a:effectLst>
            <a:outerShdw blurRad="50800" dist="38100" dir="2700000" algn="tl" rotWithShape="0">
              <a:srgbClr val="000000">
                <a:alpha val="43000"/>
              </a:srgbClr>
            </a:outerShdw>
          </a:effectLst>
        </p:spPr>
      </p:pic>
      <p:sp>
        <p:nvSpPr>
          <p:cNvPr id="4" name="Прямоугольник 3"/>
          <p:cNvSpPr/>
          <p:nvPr/>
        </p:nvSpPr>
        <p:spPr>
          <a:xfrm>
            <a:off x="246246" y="5524866"/>
            <a:ext cx="8723207" cy="1323439"/>
          </a:xfrm>
          <a:prstGeom prst="rect">
            <a:avLst/>
          </a:prstGeom>
        </p:spPr>
        <p:txBody>
          <a:bodyPr wrap="square">
            <a:spAutoFit/>
          </a:bodyPr>
          <a:lstStyle/>
          <a:p>
            <a:pPr lvl="0" indent="355600" algn="just" eaLnBrk="0" fontAlgn="base" hangingPunct="0">
              <a:spcBef>
                <a:spcPct val="0"/>
              </a:spcBef>
              <a:spcAft>
                <a:spcPct val="0"/>
              </a:spcAft>
            </a:pPr>
            <a:r>
              <a:rPr lang="ru-RU" altLang="ru-RU" sz="1600" b="1" dirty="0">
                <a:solidFill>
                  <a:schemeClr val="tx1">
                    <a:lumMod val="85000"/>
                    <a:lumOff val="15000"/>
                  </a:schemeClr>
                </a:solidFill>
                <a:effectLst>
                  <a:glow rad="101600">
                    <a:schemeClr val="bg1">
                      <a:alpha val="60000"/>
                    </a:schemeClr>
                  </a:glow>
                </a:effectLst>
                <a:latin typeface="Constantia" pitchFamily="18" charset="0"/>
                <a:cs typeface="Times New Roman" pitchFamily="18" charset="0"/>
              </a:rPr>
              <a:t>В школе функционируют кабинеты: начальных классов, групп продленного дня, педагога-психолога, учителя – логопеда, инструктора ЛФК, иностранного языка, информатики, изобразительного искусства, графического дизайна, актовый и спортивный залы, бассейн, библиотека, столовая, медицинские кабинеты. В здании тепло, светло и уютно.</a:t>
            </a:r>
          </a:p>
        </p:txBody>
      </p:sp>
      <p:pic>
        <p:nvPicPr>
          <p:cNvPr id="11" name="Содержимое 3" descr="DSC05135.JPG"/>
          <p:cNvPicPr>
            <a:picLocks noChangeAspect="1"/>
          </p:cNvPicPr>
          <p:nvPr/>
        </p:nvPicPr>
        <p:blipFill rotWithShape="1">
          <a:blip r:embed="rId4" cstate="print"/>
          <a:srcRect t="10844" r="47995" b="11171"/>
          <a:stretch/>
        </p:blipFill>
        <p:spPr>
          <a:xfrm>
            <a:off x="7164288" y="2931648"/>
            <a:ext cx="1805166" cy="2276543"/>
          </a:xfrm>
          <a:prstGeom prst="rect">
            <a:avLst/>
          </a:prstGeom>
          <a:ln w="19050" cap="sq">
            <a:solidFill>
              <a:schemeClr val="accent6">
                <a:lumMod val="75000"/>
              </a:schemeClr>
            </a:solidFill>
            <a:prstDash val="solid"/>
            <a:miter lim="800000"/>
          </a:ln>
          <a:effectLst>
            <a:outerShdw blurRad="50800" dist="38100" dir="2700000" algn="tl" rotWithShape="0">
              <a:srgbClr val="000000">
                <a:alpha val="43000"/>
              </a:srgbClr>
            </a:outerShdw>
          </a:effectLst>
        </p:spPr>
      </p:pic>
      <p:pic>
        <p:nvPicPr>
          <p:cNvPr id="5" name="Объект 4" descr="100_5582.JPG"/>
          <p:cNvPicPr>
            <a:picLocks noGrp="1" noChangeAspect="1"/>
          </p:cNvPicPr>
          <p:nvPr>
            <p:ph idx="1"/>
          </p:nvPr>
        </p:nvPicPr>
        <p:blipFill>
          <a:blip r:embed="rId5" cstate="print"/>
          <a:stretch>
            <a:fillRect/>
          </a:stretch>
        </p:blipFill>
        <p:spPr>
          <a:xfrm>
            <a:off x="3491880" y="1200160"/>
            <a:ext cx="2685713" cy="2016224"/>
          </a:xfrm>
          <a:prstGeom prst="rect">
            <a:avLst/>
          </a:prstGeom>
          <a:ln w="19050" cap="sq">
            <a:solidFill>
              <a:schemeClr val="accent6">
                <a:lumMod val="75000"/>
              </a:schemeClr>
            </a:solidFill>
            <a:prstDash val="solid"/>
            <a:miter lim="800000"/>
          </a:ln>
          <a:effectLst>
            <a:outerShdw blurRad="50800" dist="38100" dir="2700000" algn="tl" rotWithShape="0">
              <a:srgbClr val="000000">
                <a:alpha val="43000"/>
              </a:srgbClr>
            </a:outerShdw>
          </a:effectLst>
        </p:spPr>
      </p:pic>
      <p:pic>
        <p:nvPicPr>
          <p:cNvPr id="8" name="Рисунок 7"/>
          <p:cNvPicPr>
            <a:picLocks noChangeAspect="1"/>
          </p:cNvPicPr>
          <p:nvPr/>
        </p:nvPicPr>
        <p:blipFill rotWithShape="1">
          <a:blip r:embed="rId6" cstate="print">
            <a:extLst>
              <a:ext uri="{28A0092B-C50C-407E-A947-70E740481C1C}">
                <a14:useLocalDpi xmlns:a14="http://schemas.microsoft.com/office/drawing/2010/main" val="0"/>
              </a:ext>
            </a:extLst>
          </a:blip>
          <a:srcRect t="9427" r="17774"/>
          <a:stretch/>
        </p:blipFill>
        <p:spPr>
          <a:xfrm>
            <a:off x="3923928" y="3009069"/>
            <a:ext cx="3070004" cy="2474061"/>
          </a:xfrm>
          <a:prstGeom prst="rect">
            <a:avLst/>
          </a:prstGeom>
          <a:ln w="19050" cap="sq">
            <a:solidFill>
              <a:schemeClr val="accent6">
                <a:lumMod val="75000"/>
              </a:schemeClr>
            </a:solidFill>
            <a:prstDash val="solid"/>
            <a:miter lim="800000"/>
          </a:ln>
          <a:effectLst>
            <a:outerShdw blurRad="50800" dist="38100" dir="2700000" algn="tl" rotWithShape="0">
              <a:srgbClr val="000000">
                <a:alpha val="43000"/>
              </a:srgbClr>
            </a:outerShdw>
          </a:effectLst>
        </p:spPr>
      </p:pic>
      <p:pic>
        <p:nvPicPr>
          <p:cNvPr id="7" name="Рисунок 6"/>
          <p:cNvPicPr>
            <a:picLocks noChangeAspect="1"/>
          </p:cNvPicPr>
          <p:nvPr/>
        </p:nvPicPr>
        <p:blipFill rotWithShape="1">
          <a:blip r:embed="rId7" cstate="print">
            <a:extLst>
              <a:ext uri="{28A0092B-C50C-407E-A947-70E740481C1C}">
                <a14:useLocalDpi xmlns:a14="http://schemas.microsoft.com/office/drawing/2010/main" val="0"/>
              </a:ext>
            </a:extLst>
          </a:blip>
          <a:srcRect l="3651" t="3865" b="5641"/>
          <a:stretch/>
        </p:blipFill>
        <p:spPr>
          <a:xfrm>
            <a:off x="1187624" y="3009069"/>
            <a:ext cx="2615300" cy="1842292"/>
          </a:xfrm>
          <a:prstGeom prst="rect">
            <a:avLst/>
          </a:prstGeom>
          <a:ln w="19050" cap="sq">
            <a:solidFill>
              <a:schemeClr val="accent6">
                <a:lumMod val="75000"/>
              </a:schemeClr>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771996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7504" y="21504"/>
            <a:ext cx="8229600" cy="850106"/>
          </a:xfrm>
        </p:spPr>
        <p:txBody>
          <a:bodyPr>
            <a:normAutofit/>
          </a:bodyPr>
          <a:lstStyle/>
          <a:p>
            <a:r>
              <a:rPr lang="ru-RU" sz="3600" b="1" dirty="0" smtClean="0">
                <a:solidFill>
                  <a:srgbClr val="3F007E"/>
                </a:solidFill>
                <a:effectLst>
                  <a:glow rad="101600">
                    <a:schemeClr val="bg1">
                      <a:alpha val="60000"/>
                    </a:schemeClr>
                  </a:glow>
                </a:effectLst>
                <a:latin typeface="Constantia" pitchFamily="18" charset="0"/>
              </a:rPr>
              <a:t>Коллектив-основа успеха</a:t>
            </a:r>
            <a:endParaRPr lang="ru-RU" sz="3600" b="1" dirty="0">
              <a:solidFill>
                <a:srgbClr val="3F007E"/>
              </a:solidFill>
              <a:effectLst>
                <a:glow rad="101600">
                  <a:schemeClr val="bg1">
                    <a:alpha val="60000"/>
                  </a:schemeClr>
                </a:glow>
              </a:effectLst>
              <a:latin typeface="Constantia" pitchFamily="18" charset="0"/>
            </a:endParaRPr>
          </a:p>
        </p:txBody>
      </p:sp>
      <p:sp>
        <p:nvSpPr>
          <p:cNvPr id="5" name="Объект 4"/>
          <p:cNvSpPr>
            <a:spLocks noGrp="1"/>
          </p:cNvSpPr>
          <p:nvPr>
            <p:ph idx="1"/>
          </p:nvPr>
        </p:nvSpPr>
        <p:spPr>
          <a:xfrm>
            <a:off x="360536" y="836712"/>
            <a:ext cx="7307808" cy="1008113"/>
          </a:xfrm>
        </p:spPr>
        <p:txBody>
          <a:bodyPr>
            <a:normAutofit/>
          </a:bodyPr>
          <a:lstStyle/>
          <a:p>
            <a:pPr indent="0" algn="ctr">
              <a:spcAft>
                <a:spcPts val="0"/>
              </a:spcAft>
              <a:buNone/>
            </a:pPr>
            <a:r>
              <a:rPr lang="ru-RU" sz="2000" b="1" dirty="0" smtClean="0">
                <a:solidFill>
                  <a:schemeClr val="tx2">
                    <a:lumMod val="75000"/>
                  </a:schemeClr>
                </a:solidFill>
                <a:effectLst>
                  <a:glow rad="101600">
                    <a:schemeClr val="bg1">
                      <a:alpha val="60000"/>
                    </a:schemeClr>
                  </a:glow>
                </a:effectLst>
                <a:latin typeface="Constantia" pitchFamily="18" charset="0"/>
                <a:ea typeface="Calibri"/>
                <a:cs typeface="Times New Roman"/>
              </a:rPr>
              <a:t>С ноября 1991 года по настоящее время коллективом руководит директор </a:t>
            </a:r>
            <a:r>
              <a:rPr lang="ru-RU" sz="2000" b="1" dirty="0" smtClean="0">
                <a:solidFill>
                  <a:srgbClr val="C00000"/>
                </a:solidFill>
                <a:effectLst>
                  <a:glow rad="101600">
                    <a:schemeClr val="bg1">
                      <a:alpha val="60000"/>
                    </a:schemeClr>
                  </a:glow>
                </a:effectLst>
                <a:latin typeface="Constantia" pitchFamily="18" charset="0"/>
                <a:ea typeface="Calibri"/>
                <a:cs typeface="Times New Roman"/>
              </a:rPr>
              <a:t>Цыганкова Зоя Васильевна</a:t>
            </a:r>
            <a:r>
              <a:rPr lang="ru-RU" sz="2000" b="1" dirty="0" smtClean="0">
                <a:solidFill>
                  <a:schemeClr val="tx2">
                    <a:lumMod val="75000"/>
                  </a:schemeClr>
                </a:solidFill>
                <a:effectLst>
                  <a:glow rad="101600">
                    <a:schemeClr val="bg1">
                      <a:alpha val="60000"/>
                    </a:schemeClr>
                  </a:glow>
                </a:effectLst>
                <a:latin typeface="Constantia" pitchFamily="18" charset="0"/>
                <a:ea typeface="Calibri"/>
                <a:cs typeface="Times New Roman"/>
              </a:rPr>
              <a:t>, Заслуженный учитель Российской Федерации.</a:t>
            </a:r>
            <a:endParaRPr lang="ru-RU" sz="2000" b="1" dirty="0">
              <a:solidFill>
                <a:schemeClr val="tx2">
                  <a:lumMod val="75000"/>
                </a:schemeClr>
              </a:solidFill>
              <a:effectLst>
                <a:glow rad="101600">
                  <a:schemeClr val="bg1">
                    <a:alpha val="60000"/>
                  </a:schemeClr>
                </a:glow>
              </a:effectLst>
              <a:latin typeface="Constantia" pitchFamily="18" charset="0"/>
              <a:ea typeface="Calibri"/>
              <a:cs typeface="Times New Roman"/>
            </a:endParaRPr>
          </a:p>
        </p:txBody>
      </p:sp>
      <p:sp>
        <p:nvSpPr>
          <p:cNvPr id="3" name="Прямоугольник 2"/>
          <p:cNvSpPr/>
          <p:nvPr/>
        </p:nvSpPr>
        <p:spPr>
          <a:xfrm>
            <a:off x="395536" y="4293096"/>
            <a:ext cx="8496944" cy="780727"/>
          </a:xfrm>
          <a:prstGeom prst="rect">
            <a:avLst/>
          </a:prstGeom>
        </p:spPr>
        <p:txBody>
          <a:bodyPr wrap="square">
            <a:spAutoFit/>
          </a:bodyPr>
          <a:lstStyle/>
          <a:p>
            <a:pPr algn="just">
              <a:lnSpc>
                <a:spcPct val="115000"/>
              </a:lnSpc>
              <a:spcAft>
                <a:spcPts val="1000"/>
              </a:spcAft>
            </a:pPr>
            <a:r>
              <a:rPr lang="ru-RU" sz="1600" b="1" dirty="0">
                <a:solidFill>
                  <a:srgbClr val="17375E"/>
                </a:solidFill>
                <a:latin typeface="Constantia"/>
                <a:ea typeface="Times New Roman"/>
                <a:cs typeface="Times New Roman"/>
              </a:rPr>
              <a:t> </a:t>
            </a:r>
            <a:endParaRPr lang="ru-RU" sz="1600" b="1" dirty="0" smtClean="0">
              <a:solidFill>
                <a:srgbClr val="17375E"/>
              </a:solidFill>
              <a:latin typeface="Constantia"/>
              <a:ea typeface="Times New Roman"/>
              <a:cs typeface="Times New Roman"/>
            </a:endParaRPr>
          </a:p>
          <a:p>
            <a:pPr algn="just">
              <a:spcAft>
                <a:spcPts val="0"/>
              </a:spcAft>
            </a:pPr>
            <a:r>
              <a:rPr lang="ru-RU" b="1" dirty="0">
                <a:solidFill>
                  <a:srgbClr val="17375E"/>
                </a:solidFill>
                <a:latin typeface="Constantia"/>
                <a:ea typeface="Calibri"/>
                <a:cs typeface="Times New Roman"/>
              </a:rPr>
              <a:t> </a:t>
            </a:r>
            <a:endParaRPr lang="ru-RU" sz="1400" dirty="0">
              <a:ea typeface="Calibri"/>
              <a:cs typeface="Times New Roman"/>
            </a:endParaRPr>
          </a:p>
        </p:txBody>
      </p:sp>
      <p:pic>
        <p:nvPicPr>
          <p:cNvPr id="6" name="Рисунок 5"/>
          <p:cNvPicPr/>
          <p:nvPr/>
        </p:nvPicPr>
        <p:blipFill rotWithShape="1">
          <a:blip r:embed="rId2" cstate="print">
            <a:extLst>
              <a:ext uri="{BEBA8EAE-BF5A-486C-A8C5-ECC9F3942E4B}">
                <a14:imgProps xmlns:a14="http://schemas.microsoft.com/office/drawing/2010/main">
                  <a14:imgLayer r:embed="rId3">
                    <a14:imgEffect>
                      <a14:sharpenSoften amount="25000"/>
                    </a14:imgEffect>
                    <a14:imgEffect>
                      <a14:colorTemperature colorTemp="7200"/>
                    </a14:imgEffect>
                  </a14:imgLayer>
                </a14:imgProps>
              </a:ext>
              <a:ext uri="{28A0092B-C50C-407E-A947-70E740481C1C}">
                <a14:useLocalDpi xmlns:a14="http://schemas.microsoft.com/office/drawing/2010/main" val="0"/>
              </a:ext>
            </a:extLst>
          </a:blip>
          <a:srcRect t="2098" r="6985" b="21912"/>
          <a:stretch/>
        </p:blipFill>
        <p:spPr bwMode="auto">
          <a:xfrm>
            <a:off x="401271" y="1921393"/>
            <a:ext cx="2035351" cy="2775223"/>
          </a:xfrm>
          <a:prstGeom prst="rect">
            <a:avLst/>
          </a:prstGeom>
          <a:ln>
            <a:solidFill>
              <a:srgbClr val="C00000"/>
            </a:solid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
        <p:nvSpPr>
          <p:cNvPr id="4" name="Прямоугольник 3"/>
          <p:cNvSpPr/>
          <p:nvPr/>
        </p:nvSpPr>
        <p:spPr>
          <a:xfrm>
            <a:off x="251520" y="5073822"/>
            <a:ext cx="8640960" cy="1754326"/>
          </a:xfrm>
          <a:prstGeom prst="rect">
            <a:avLst/>
          </a:prstGeom>
        </p:spPr>
        <p:txBody>
          <a:bodyPr wrap="square">
            <a:spAutoFit/>
          </a:bodyPr>
          <a:lstStyle/>
          <a:p>
            <a:pPr algn="just">
              <a:spcAft>
                <a:spcPts val="0"/>
              </a:spcAft>
            </a:pPr>
            <a:r>
              <a:rPr lang="ru-RU" b="1" dirty="0">
                <a:solidFill>
                  <a:schemeClr val="tx1">
                    <a:lumMod val="85000"/>
                    <a:lumOff val="15000"/>
                  </a:schemeClr>
                </a:solidFill>
                <a:effectLst>
                  <a:glow rad="101600">
                    <a:schemeClr val="bg1">
                      <a:alpha val="60000"/>
                    </a:schemeClr>
                  </a:glow>
                </a:effectLst>
                <a:latin typeface="Constantia"/>
                <a:ea typeface="Calibri"/>
                <a:cs typeface="Times New Roman"/>
              </a:rPr>
              <a:t>В организации создан коллектив единомышленников. Педагогический коллектив составляет </a:t>
            </a:r>
            <a:r>
              <a:rPr lang="ru-RU" b="1" dirty="0" smtClean="0">
                <a:solidFill>
                  <a:srgbClr val="C00000"/>
                </a:solidFill>
                <a:effectLst>
                  <a:glow rad="101600">
                    <a:schemeClr val="bg1">
                      <a:alpha val="60000"/>
                    </a:schemeClr>
                  </a:glow>
                </a:effectLst>
                <a:latin typeface="Constantia"/>
                <a:ea typeface="Calibri"/>
                <a:cs typeface="Times New Roman"/>
              </a:rPr>
              <a:t>33</a:t>
            </a:r>
            <a:r>
              <a:rPr lang="ru-RU" b="1" dirty="0" smtClean="0">
                <a:solidFill>
                  <a:schemeClr val="tx1">
                    <a:lumMod val="85000"/>
                    <a:lumOff val="15000"/>
                  </a:schemeClr>
                </a:solidFill>
                <a:effectLst>
                  <a:glow rad="101600">
                    <a:schemeClr val="bg1">
                      <a:alpha val="60000"/>
                    </a:schemeClr>
                  </a:glow>
                </a:effectLst>
                <a:latin typeface="Constantia"/>
                <a:ea typeface="Calibri"/>
                <a:cs typeface="Times New Roman"/>
              </a:rPr>
              <a:t> </a:t>
            </a:r>
            <a:r>
              <a:rPr lang="ru-RU" b="1" dirty="0">
                <a:solidFill>
                  <a:schemeClr val="tx1">
                    <a:lumMod val="85000"/>
                    <a:lumOff val="15000"/>
                  </a:schemeClr>
                </a:solidFill>
                <a:effectLst>
                  <a:glow rad="101600">
                    <a:schemeClr val="bg1">
                      <a:alpha val="60000"/>
                    </a:schemeClr>
                  </a:glow>
                </a:effectLst>
                <a:latin typeface="Constantia"/>
                <a:ea typeface="Calibri"/>
                <a:cs typeface="Times New Roman"/>
              </a:rPr>
              <a:t>человека, </a:t>
            </a:r>
            <a:r>
              <a:rPr lang="ru-RU" b="1" dirty="0" smtClean="0">
                <a:solidFill>
                  <a:srgbClr val="C00000"/>
                </a:solidFill>
                <a:effectLst>
                  <a:glow rad="101600">
                    <a:schemeClr val="bg1">
                      <a:alpha val="60000"/>
                    </a:schemeClr>
                  </a:glow>
                </a:effectLst>
                <a:latin typeface="Constantia"/>
                <a:ea typeface="Calibri"/>
                <a:cs typeface="Times New Roman"/>
              </a:rPr>
              <a:t>91%</a:t>
            </a:r>
            <a:r>
              <a:rPr lang="ru-RU" b="1" dirty="0" smtClean="0">
                <a:solidFill>
                  <a:schemeClr val="tx1">
                    <a:lumMod val="85000"/>
                    <a:lumOff val="15000"/>
                  </a:schemeClr>
                </a:solidFill>
                <a:effectLst>
                  <a:glow rad="101600">
                    <a:schemeClr val="bg1">
                      <a:alpha val="60000"/>
                    </a:schemeClr>
                  </a:glow>
                </a:effectLst>
                <a:latin typeface="Constantia"/>
                <a:ea typeface="Calibri"/>
                <a:cs typeface="Times New Roman"/>
              </a:rPr>
              <a:t> </a:t>
            </a:r>
            <a:r>
              <a:rPr lang="ru-RU" b="1" dirty="0">
                <a:solidFill>
                  <a:schemeClr val="tx1">
                    <a:lumMod val="85000"/>
                    <a:lumOff val="15000"/>
                  </a:schemeClr>
                </a:solidFill>
                <a:effectLst>
                  <a:glow rad="101600">
                    <a:schemeClr val="bg1">
                      <a:alpha val="60000"/>
                    </a:schemeClr>
                  </a:glow>
                </a:effectLst>
                <a:latin typeface="Constantia"/>
                <a:ea typeface="Calibri"/>
                <a:cs typeface="Times New Roman"/>
              </a:rPr>
              <a:t>имеют высшее профессиональное образование, высшая квалификационная категория присвоена </a:t>
            </a:r>
            <a:r>
              <a:rPr lang="ru-RU" b="1" dirty="0" smtClean="0">
                <a:solidFill>
                  <a:srgbClr val="C00000"/>
                </a:solidFill>
                <a:effectLst>
                  <a:glow rad="101600">
                    <a:schemeClr val="bg1">
                      <a:alpha val="60000"/>
                    </a:schemeClr>
                  </a:glow>
                </a:effectLst>
                <a:latin typeface="Constantia"/>
                <a:ea typeface="Calibri"/>
                <a:cs typeface="Times New Roman"/>
              </a:rPr>
              <a:t>30%</a:t>
            </a:r>
            <a:r>
              <a:rPr lang="ru-RU" b="1" dirty="0" smtClean="0">
                <a:solidFill>
                  <a:schemeClr val="tx1">
                    <a:lumMod val="85000"/>
                    <a:lumOff val="15000"/>
                  </a:schemeClr>
                </a:solidFill>
                <a:effectLst>
                  <a:glow rad="101600">
                    <a:schemeClr val="bg1">
                      <a:alpha val="60000"/>
                    </a:schemeClr>
                  </a:glow>
                </a:effectLst>
                <a:latin typeface="Constantia"/>
                <a:ea typeface="Calibri"/>
                <a:cs typeface="Times New Roman"/>
              </a:rPr>
              <a:t> </a:t>
            </a:r>
            <a:r>
              <a:rPr lang="ru-RU" b="1" dirty="0">
                <a:solidFill>
                  <a:schemeClr val="tx1">
                    <a:lumMod val="85000"/>
                    <a:lumOff val="15000"/>
                  </a:schemeClr>
                </a:solidFill>
                <a:effectLst>
                  <a:glow rad="101600">
                    <a:schemeClr val="bg1">
                      <a:alpha val="60000"/>
                    </a:schemeClr>
                  </a:glow>
                </a:effectLst>
                <a:latin typeface="Constantia"/>
                <a:ea typeface="Calibri"/>
                <a:cs typeface="Times New Roman"/>
              </a:rPr>
              <a:t>педагогов, </a:t>
            </a:r>
            <a:r>
              <a:rPr lang="ru-RU" b="1" dirty="0" smtClean="0">
                <a:solidFill>
                  <a:schemeClr val="tx1">
                    <a:lumMod val="85000"/>
                    <a:lumOff val="15000"/>
                  </a:schemeClr>
                </a:solidFill>
                <a:effectLst>
                  <a:glow rad="101600">
                    <a:schemeClr val="bg1">
                      <a:alpha val="60000"/>
                    </a:schemeClr>
                  </a:glow>
                </a:effectLst>
                <a:latin typeface="Constantia"/>
                <a:ea typeface="Calibri"/>
                <a:cs typeface="Times New Roman"/>
              </a:rPr>
              <a:t> первая </a:t>
            </a:r>
            <a:r>
              <a:rPr lang="ru-RU" b="1" dirty="0">
                <a:solidFill>
                  <a:schemeClr val="tx1">
                    <a:lumMod val="85000"/>
                    <a:lumOff val="15000"/>
                  </a:schemeClr>
                </a:solidFill>
                <a:effectLst>
                  <a:glow rad="101600">
                    <a:schemeClr val="bg1">
                      <a:alpha val="60000"/>
                    </a:schemeClr>
                  </a:glow>
                </a:effectLst>
                <a:latin typeface="Constantia"/>
                <a:ea typeface="Calibri"/>
                <a:cs typeface="Times New Roman"/>
              </a:rPr>
              <a:t>– </a:t>
            </a:r>
            <a:r>
              <a:rPr lang="ru-RU" b="1" dirty="0" smtClean="0">
                <a:solidFill>
                  <a:srgbClr val="C00000"/>
                </a:solidFill>
                <a:effectLst>
                  <a:glow rad="101600">
                    <a:schemeClr val="bg1">
                      <a:alpha val="60000"/>
                    </a:schemeClr>
                  </a:glow>
                </a:effectLst>
                <a:latin typeface="Constantia"/>
                <a:ea typeface="Calibri"/>
                <a:cs typeface="Times New Roman"/>
              </a:rPr>
              <a:t>36%</a:t>
            </a:r>
            <a:r>
              <a:rPr lang="ru-RU" b="1" dirty="0" smtClean="0">
                <a:solidFill>
                  <a:schemeClr val="tx1">
                    <a:lumMod val="85000"/>
                    <a:lumOff val="15000"/>
                  </a:schemeClr>
                </a:solidFill>
                <a:effectLst>
                  <a:glow rad="101600">
                    <a:schemeClr val="bg1">
                      <a:alpha val="60000"/>
                    </a:schemeClr>
                  </a:glow>
                </a:effectLst>
                <a:latin typeface="Constantia"/>
                <a:ea typeface="Calibri"/>
                <a:cs typeface="Times New Roman"/>
              </a:rPr>
              <a:t>. </a:t>
            </a:r>
            <a:endParaRPr lang="ru-RU" sz="1400" dirty="0">
              <a:solidFill>
                <a:schemeClr val="tx1">
                  <a:lumMod val="85000"/>
                  <a:lumOff val="15000"/>
                </a:schemeClr>
              </a:solidFill>
              <a:effectLst>
                <a:glow rad="101600">
                  <a:schemeClr val="bg1">
                    <a:alpha val="60000"/>
                  </a:schemeClr>
                </a:glow>
              </a:effectLst>
              <a:ea typeface="Calibri"/>
              <a:cs typeface="Times New Roman"/>
            </a:endParaRPr>
          </a:p>
          <a:p>
            <a:pPr algn="ctr">
              <a:spcAft>
                <a:spcPts val="0"/>
              </a:spcAft>
            </a:pPr>
            <a:r>
              <a:rPr lang="ru-RU" b="1" dirty="0">
                <a:solidFill>
                  <a:schemeClr val="tx1">
                    <a:lumMod val="85000"/>
                    <a:lumOff val="15000"/>
                  </a:schemeClr>
                </a:solidFill>
                <a:effectLst>
                  <a:glow rad="101600">
                    <a:schemeClr val="bg1">
                      <a:alpha val="60000"/>
                    </a:schemeClr>
                  </a:glow>
                </a:effectLst>
                <a:latin typeface="Constantia"/>
                <a:ea typeface="Calibri"/>
                <a:cs typeface="Times New Roman"/>
              </a:rPr>
              <a:t>Педагогики имеют награды и отличаются высоким профессионализмом, </a:t>
            </a:r>
            <a:endParaRPr lang="ru-RU" b="1" dirty="0" smtClean="0">
              <a:solidFill>
                <a:schemeClr val="tx1">
                  <a:lumMod val="85000"/>
                  <a:lumOff val="15000"/>
                </a:schemeClr>
              </a:solidFill>
              <a:effectLst>
                <a:glow rad="101600">
                  <a:schemeClr val="bg1">
                    <a:alpha val="60000"/>
                  </a:schemeClr>
                </a:glow>
              </a:effectLst>
              <a:latin typeface="Constantia"/>
              <a:ea typeface="Calibri"/>
              <a:cs typeface="Times New Roman"/>
            </a:endParaRPr>
          </a:p>
          <a:p>
            <a:pPr algn="ctr">
              <a:spcAft>
                <a:spcPts val="0"/>
              </a:spcAft>
            </a:pPr>
            <a:r>
              <a:rPr lang="ru-RU" b="1" dirty="0" smtClean="0">
                <a:solidFill>
                  <a:srgbClr val="C00000"/>
                </a:solidFill>
                <a:effectLst>
                  <a:glow rad="101600">
                    <a:schemeClr val="bg1">
                      <a:alpha val="60000"/>
                    </a:schemeClr>
                  </a:glow>
                </a:effectLst>
                <a:latin typeface="Constantia"/>
                <a:ea typeface="Calibri"/>
                <a:cs typeface="Times New Roman"/>
              </a:rPr>
              <a:t>13</a:t>
            </a:r>
            <a:r>
              <a:rPr lang="ru-RU" b="1" dirty="0" smtClean="0">
                <a:solidFill>
                  <a:schemeClr val="tx1">
                    <a:lumMod val="85000"/>
                    <a:lumOff val="15000"/>
                  </a:schemeClr>
                </a:solidFill>
                <a:effectLst>
                  <a:glow rad="101600">
                    <a:schemeClr val="bg1">
                      <a:alpha val="60000"/>
                    </a:schemeClr>
                  </a:glow>
                </a:effectLst>
                <a:latin typeface="Constantia"/>
                <a:ea typeface="Calibri"/>
                <a:cs typeface="Times New Roman"/>
              </a:rPr>
              <a:t> </a:t>
            </a:r>
            <a:r>
              <a:rPr lang="ru-RU" b="1" dirty="0">
                <a:solidFill>
                  <a:schemeClr val="tx1">
                    <a:lumMod val="85000"/>
                    <a:lumOff val="15000"/>
                  </a:schemeClr>
                </a:solidFill>
                <a:effectLst>
                  <a:glow rad="101600">
                    <a:schemeClr val="bg1">
                      <a:alpha val="60000"/>
                    </a:schemeClr>
                  </a:glow>
                </a:effectLst>
                <a:latin typeface="Constantia"/>
                <a:ea typeface="Calibri"/>
                <a:cs typeface="Times New Roman"/>
              </a:rPr>
              <a:t>человек являются Почётными работниками общего образования.</a:t>
            </a:r>
            <a:endParaRPr lang="ru-RU" sz="1400" dirty="0">
              <a:solidFill>
                <a:schemeClr val="tx1">
                  <a:lumMod val="85000"/>
                  <a:lumOff val="15000"/>
                </a:schemeClr>
              </a:solidFill>
              <a:effectLst>
                <a:glow rad="101600">
                  <a:schemeClr val="bg1">
                    <a:alpha val="60000"/>
                  </a:schemeClr>
                </a:glow>
              </a:effectLst>
              <a:ea typeface="Calibri"/>
              <a:cs typeface="Times New Roman"/>
            </a:endParaRPr>
          </a:p>
        </p:txBody>
      </p:sp>
      <p:pic>
        <p:nvPicPr>
          <p:cNvPr id="9" name="Рисунок 8"/>
          <p:cNvPicPr>
            <a:picLocks noChangeAspect="1"/>
          </p:cNvPicPr>
          <p:nvPr/>
        </p:nvPicPr>
        <p:blipFill rotWithShape="1">
          <a:blip r:embed="rId4" cstate="print">
            <a:extLst>
              <a:ext uri="{28A0092B-C50C-407E-A947-70E740481C1C}">
                <a14:useLocalDpi xmlns:a14="http://schemas.microsoft.com/office/drawing/2010/main" val="0"/>
              </a:ext>
            </a:extLst>
          </a:blip>
          <a:srcRect t="13567" r="1458" b="11357"/>
          <a:stretch/>
        </p:blipFill>
        <p:spPr>
          <a:xfrm>
            <a:off x="2699792" y="1844823"/>
            <a:ext cx="6275487" cy="3196113"/>
          </a:xfrm>
          <a:prstGeom prst="rect">
            <a:avLst/>
          </a:prstGeom>
          <a:ln w="12700">
            <a:solidFill>
              <a:srgbClr val="C00000"/>
            </a:solidFill>
          </a:ln>
          <a:effectLst>
            <a:outerShdw blurRad="190500" algn="tl" rotWithShape="0">
              <a:srgbClr val="000000">
                <a:alpha val="70000"/>
              </a:srgbClr>
            </a:outerShdw>
          </a:effectLst>
        </p:spPr>
      </p:pic>
    </p:spTree>
    <p:extLst>
      <p:ext uri="{BB962C8B-B14F-4D97-AF65-F5344CB8AC3E}">
        <p14:creationId xmlns:p14="http://schemas.microsoft.com/office/powerpoint/2010/main" val="923145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592488" y="1412776"/>
            <a:ext cx="5544616" cy="2600011"/>
          </a:xfrm>
        </p:spPr>
        <p:txBody>
          <a:bodyPr>
            <a:normAutofit/>
          </a:bodyPr>
          <a:lstStyle/>
          <a:p>
            <a:pPr lvl="0" indent="447675" algn="just">
              <a:spcBef>
                <a:spcPct val="20000"/>
              </a:spcBef>
            </a:pPr>
            <a:r>
              <a:rPr lang="ru-RU" sz="1500" dirty="0" smtClean="0">
                <a:solidFill>
                  <a:schemeClr val="tx2">
                    <a:lumMod val="75000"/>
                  </a:schemeClr>
                </a:solidFill>
                <a:effectLst>
                  <a:glow rad="101600">
                    <a:schemeClr val="bg1">
                      <a:alpha val="60000"/>
                    </a:schemeClr>
                  </a:glow>
                </a:effectLst>
                <a:latin typeface="Constantia" panose="02030602050306030303" pitchFamily="18" charset="0"/>
              </a:rPr>
              <a:t>Для их успешной адаптации разработана программа «Школа молодого специалиста». Данная  работа включает комплекс </a:t>
            </a:r>
            <a:r>
              <a:rPr lang="ru-RU" sz="1500" dirty="0">
                <a:solidFill>
                  <a:schemeClr val="tx2">
                    <a:lumMod val="75000"/>
                  </a:schemeClr>
                </a:solidFill>
                <a:effectLst>
                  <a:glow rad="101600">
                    <a:schemeClr val="bg1">
                      <a:alpha val="60000"/>
                    </a:schemeClr>
                  </a:glow>
                </a:effectLst>
                <a:latin typeface="Constantia" panose="02030602050306030303" pitchFamily="18" charset="0"/>
              </a:rPr>
              <a:t>мероприятий, направленных на активное включение молодых </a:t>
            </a:r>
            <a:r>
              <a:rPr lang="ru-RU" sz="1500" dirty="0" smtClean="0">
                <a:solidFill>
                  <a:schemeClr val="tx2">
                    <a:lumMod val="75000"/>
                  </a:schemeClr>
                </a:solidFill>
                <a:effectLst>
                  <a:glow rad="101600">
                    <a:schemeClr val="bg1">
                      <a:alpha val="60000"/>
                    </a:schemeClr>
                  </a:glow>
                </a:effectLst>
                <a:latin typeface="Constantia" panose="02030602050306030303" pitchFamily="18" charset="0"/>
              </a:rPr>
              <a:t>педагогов в общеобразовательную деятельность, что п</a:t>
            </a:r>
            <a:r>
              <a:rPr lang="ru-RU" sz="1500" dirty="0" smtClean="0">
                <a:solidFill>
                  <a:schemeClr val="tx2">
                    <a:lumMod val="75000"/>
                  </a:schemeClr>
                </a:solidFill>
                <a:effectLst>
                  <a:glow rad="101600">
                    <a:schemeClr val="bg1">
                      <a:alpha val="60000"/>
                    </a:schemeClr>
                  </a:glow>
                </a:effectLst>
                <a:latin typeface="Constantia" panose="02030602050306030303" pitchFamily="18" charset="0"/>
                <a:ea typeface="+mn-ea"/>
                <a:cs typeface="Times New Roman" panose="02020603050405020304" pitchFamily="18" charset="0"/>
              </a:rPr>
              <a:t>озволяет </a:t>
            </a:r>
            <a:r>
              <a:rPr lang="ru-RU" sz="1500" dirty="0">
                <a:solidFill>
                  <a:schemeClr val="tx2">
                    <a:lumMod val="75000"/>
                  </a:schemeClr>
                </a:solidFill>
                <a:effectLst>
                  <a:glow rad="101600">
                    <a:schemeClr val="bg1">
                      <a:alpha val="60000"/>
                    </a:schemeClr>
                  </a:glow>
                </a:effectLst>
                <a:latin typeface="Constantia" panose="02030602050306030303" pitchFamily="18" charset="0"/>
                <a:ea typeface="+mn-ea"/>
                <a:cs typeface="Times New Roman" panose="02020603050405020304" pitchFamily="18" charset="0"/>
              </a:rPr>
              <a:t>своевременно избегать ошибок во взаимоотношениях с обучающимися, учителями, между собой, позволяет «технически» подготовить к самостоятельной работе и закрепить на данном месте.</a:t>
            </a:r>
          </a:p>
        </p:txBody>
      </p:sp>
      <p:sp>
        <p:nvSpPr>
          <p:cNvPr id="5" name="Прямоугольник 4"/>
          <p:cNvSpPr/>
          <p:nvPr/>
        </p:nvSpPr>
        <p:spPr>
          <a:xfrm>
            <a:off x="2485743" y="116633"/>
            <a:ext cx="4894569" cy="1723549"/>
          </a:xfrm>
          <a:prstGeom prst="rect">
            <a:avLst/>
          </a:prstGeom>
        </p:spPr>
        <p:txBody>
          <a:bodyPr wrap="square">
            <a:spAutoFit/>
          </a:bodyPr>
          <a:lstStyle/>
          <a:p>
            <a:pPr indent="268288" algn="just"/>
            <a:r>
              <a:rPr lang="ru-RU" sz="1600" dirty="0">
                <a:solidFill>
                  <a:srgbClr val="1F497D">
                    <a:lumMod val="75000"/>
                  </a:srgbClr>
                </a:solidFill>
                <a:effectLst>
                  <a:glow rad="101600">
                    <a:prstClr val="white">
                      <a:alpha val="60000"/>
                    </a:prstClr>
                  </a:glow>
                </a:effectLst>
                <a:latin typeface="Constantia" panose="02030602050306030303" pitchFamily="18" charset="0"/>
              </a:rPr>
              <a:t> </a:t>
            </a:r>
            <a:r>
              <a:rPr lang="ru-RU" sz="1500" dirty="0">
                <a:solidFill>
                  <a:srgbClr val="1F497D">
                    <a:lumMod val="75000"/>
                  </a:srgbClr>
                </a:solidFill>
                <a:effectLst>
                  <a:glow rad="101600">
                    <a:prstClr val="white">
                      <a:alpha val="60000"/>
                    </a:prstClr>
                  </a:glow>
                </a:effectLst>
                <a:latin typeface="Constantia" panose="02030602050306030303" pitchFamily="18" charset="0"/>
              </a:rPr>
              <a:t>Престиж школы создается работоспособным, творческим педагогическим коллективом. Молодые учителя становится не только гарантом будущего развития школы - они необходимы для нормального функционирования образовательной организации. </a:t>
            </a:r>
            <a:endParaRPr lang="ru-RU" sz="1500" dirty="0" smtClean="0">
              <a:solidFill>
                <a:srgbClr val="1F497D">
                  <a:lumMod val="75000"/>
                </a:srgbClr>
              </a:solidFill>
              <a:effectLst>
                <a:glow rad="101600">
                  <a:prstClr val="white">
                    <a:alpha val="60000"/>
                  </a:prstClr>
                </a:glow>
              </a:effectLst>
              <a:latin typeface="Constantia" panose="02030602050306030303" pitchFamily="18" charset="0"/>
            </a:endParaRPr>
          </a:p>
          <a:p>
            <a:pPr indent="268288" algn="just"/>
            <a:r>
              <a:rPr lang="ru-RU" sz="1500" dirty="0" smtClean="0">
                <a:solidFill>
                  <a:srgbClr val="1F497D">
                    <a:lumMod val="75000"/>
                  </a:srgbClr>
                </a:solidFill>
                <a:effectLst>
                  <a:glow rad="101600">
                    <a:prstClr val="white">
                      <a:alpha val="60000"/>
                    </a:prstClr>
                  </a:glow>
                </a:effectLst>
                <a:latin typeface="Constantia" panose="02030602050306030303" pitchFamily="18" charset="0"/>
              </a:rPr>
              <a:t>В </a:t>
            </a:r>
            <a:r>
              <a:rPr lang="ru-RU" sz="1500" dirty="0">
                <a:solidFill>
                  <a:srgbClr val="1F497D">
                    <a:lumMod val="75000"/>
                  </a:srgbClr>
                </a:solidFill>
                <a:effectLst>
                  <a:glow rad="101600">
                    <a:prstClr val="white">
                      <a:alpha val="60000"/>
                    </a:prstClr>
                  </a:glow>
                </a:effectLst>
                <a:latin typeface="Constantia" panose="02030602050306030303" pitchFamily="18" charset="0"/>
              </a:rPr>
              <a:t>нашей  общеобразовательной  организации   работают </a:t>
            </a:r>
            <a:r>
              <a:rPr lang="ru-RU" sz="1500" dirty="0">
                <a:solidFill>
                  <a:srgbClr val="C00000"/>
                </a:solidFill>
                <a:effectLst>
                  <a:glow rad="101600">
                    <a:prstClr val="white">
                      <a:alpha val="60000"/>
                    </a:prstClr>
                  </a:glow>
                </a:effectLst>
                <a:latin typeface="Constantia" panose="02030602050306030303" pitchFamily="18" charset="0"/>
              </a:rPr>
              <a:t>4 молодых педагога</a:t>
            </a:r>
            <a:r>
              <a:rPr lang="ru-RU" sz="1500" dirty="0">
                <a:solidFill>
                  <a:srgbClr val="1F497D">
                    <a:lumMod val="75000"/>
                  </a:srgbClr>
                </a:solidFill>
                <a:effectLst>
                  <a:glow rad="101600">
                    <a:prstClr val="white">
                      <a:alpha val="60000"/>
                    </a:prstClr>
                  </a:glow>
                </a:effectLst>
                <a:latin typeface="Constantia" panose="02030602050306030303" pitchFamily="18" charset="0"/>
              </a:rPr>
              <a:t>. </a:t>
            </a:r>
          </a:p>
        </p:txBody>
      </p:sp>
      <p:pic>
        <p:nvPicPr>
          <p:cNvPr id="7" name="Рисунок 6"/>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25000"/>
                    </a14:imgEffect>
                    <a14:imgEffect>
                      <a14:brightnessContrast bright="13000"/>
                    </a14:imgEffect>
                  </a14:imgLayer>
                </a14:imgProps>
              </a:ext>
              <a:ext uri="{28A0092B-C50C-407E-A947-70E740481C1C}">
                <a14:useLocalDpi xmlns:a14="http://schemas.microsoft.com/office/drawing/2010/main" val="0"/>
              </a:ext>
            </a:extLst>
          </a:blip>
          <a:srcRect b="26837"/>
          <a:stretch/>
        </p:blipFill>
        <p:spPr>
          <a:xfrm>
            <a:off x="3634807" y="3789040"/>
            <a:ext cx="5386155" cy="2955487"/>
          </a:xfrm>
          <a:prstGeom prst="rect">
            <a:avLst/>
          </a:prstGeom>
          <a:ln w="19050">
            <a:solidFill>
              <a:srgbClr val="C00000"/>
            </a:solidFill>
          </a:ln>
          <a:effectLst>
            <a:outerShdw blurRad="292100" dist="139700" dir="2700000" algn="tl" rotWithShape="0">
              <a:srgbClr val="333333">
                <a:alpha val="65000"/>
              </a:srgbClr>
            </a:outerShdw>
          </a:effectLst>
        </p:spPr>
      </p:pic>
      <p:pic>
        <p:nvPicPr>
          <p:cNvPr id="8" name="Рисунок 7"/>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25000"/>
                    </a14:imgEffect>
                    <a14:imgEffect>
                      <a14:brightnessContrast bright="7000"/>
                    </a14:imgEffect>
                  </a14:imgLayer>
                </a14:imgProps>
              </a:ext>
              <a:ext uri="{28A0092B-C50C-407E-A947-70E740481C1C}">
                <a14:useLocalDpi xmlns:a14="http://schemas.microsoft.com/office/drawing/2010/main" val="0"/>
              </a:ext>
            </a:extLst>
          </a:blip>
          <a:srcRect l="49510" t="9622" r="27451" b="32296"/>
          <a:stretch/>
        </p:blipFill>
        <p:spPr>
          <a:xfrm flipH="1">
            <a:off x="107504" y="116633"/>
            <a:ext cx="1921510" cy="2808312"/>
          </a:xfrm>
          <a:prstGeom prst="rect">
            <a:avLst/>
          </a:prstGeom>
          <a:ln w="19050">
            <a:solidFill>
              <a:srgbClr val="C00000"/>
            </a:solidFill>
          </a:ln>
        </p:spPr>
      </p:pic>
      <p:pic>
        <p:nvPicPr>
          <p:cNvPr id="3" name="Рисунок 2"/>
          <p:cNvPicPr>
            <a:picLocks noChangeAspect="1"/>
          </p:cNvPicPr>
          <p:nvPr/>
        </p:nvPicPr>
        <p:blipFill rotWithShape="1">
          <a:blip r:embed="rId6" cstate="print">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val="0"/>
              </a:ext>
            </a:extLst>
          </a:blip>
          <a:srcRect l="12968" r="17040" b="24546"/>
          <a:stretch/>
        </p:blipFill>
        <p:spPr>
          <a:xfrm>
            <a:off x="1607664" y="1840182"/>
            <a:ext cx="2020175" cy="2952328"/>
          </a:xfrm>
          <a:prstGeom prst="rect">
            <a:avLst/>
          </a:prstGeom>
          <a:ln w="19050" cap="sq">
            <a:solidFill>
              <a:srgbClr val="C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580667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401463"/>
            <a:ext cx="7668344" cy="5456537"/>
          </a:xfrm>
          <a:prstGeom prst="rect">
            <a:avLst/>
          </a:prstGeom>
          <a:ln w="12700">
            <a:solidFill>
              <a:srgbClr val="C00000"/>
            </a:solidFill>
          </a:ln>
          <a:effectLst>
            <a:outerShdw blurRad="190500" algn="tl" rotWithShape="0">
              <a:srgbClr val="000000">
                <a:alpha val="70000"/>
              </a:srgbClr>
            </a:outerShdw>
          </a:effectLst>
        </p:spPr>
      </p:pic>
      <p:sp>
        <p:nvSpPr>
          <p:cNvPr id="6" name="Заголовок 1"/>
          <p:cNvSpPr txBox="1">
            <a:spLocks/>
          </p:cNvSpPr>
          <p:nvPr/>
        </p:nvSpPr>
        <p:spPr>
          <a:xfrm>
            <a:off x="-11782" y="332656"/>
            <a:ext cx="8229600" cy="85010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4000" b="1" dirty="0" smtClean="0">
                <a:solidFill>
                  <a:srgbClr val="3F007E"/>
                </a:solidFill>
                <a:effectLst>
                  <a:glow rad="101600">
                    <a:schemeClr val="bg1">
                      <a:alpha val="60000"/>
                    </a:schemeClr>
                  </a:glow>
                </a:effectLst>
                <a:latin typeface="Constantia" pitchFamily="18" charset="0"/>
              </a:rPr>
              <a:t>1994 год</a:t>
            </a:r>
            <a:endParaRPr lang="ru-RU" sz="4000" b="1" dirty="0">
              <a:solidFill>
                <a:srgbClr val="3F007E"/>
              </a:solidFill>
              <a:effectLst>
                <a:glow rad="101600">
                  <a:schemeClr val="bg1">
                    <a:alpha val="60000"/>
                  </a:schemeClr>
                </a:glow>
              </a:effectLst>
              <a:latin typeface="Constantia" pitchFamily="18" charset="0"/>
            </a:endParaRPr>
          </a:p>
        </p:txBody>
      </p:sp>
    </p:spTree>
    <p:extLst>
      <p:ext uri="{BB962C8B-B14F-4D97-AF65-F5344CB8AC3E}">
        <p14:creationId xmlns:p14="http://schemas.microsoft.com/office/powerpoint/2010/main" val="2870491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1583462"/>
            <a:ext cx="8604449" cy="5274537"/>
          </a:xfrm>
          <a:prstGeom prst="rect">
            <a:avLst/>
          </a:prstGeom>
          <a:ln w="12700">
            <a:solidFill>
              <a:srgbClr val="C00000"/>
            </a:solidFill>
          </a:ln>
          <a:effectLst>
            <a:outerShdw blurRad="190500" algn="tl" rotWithShape="0">
              <a:srgbClr val="000000">
                <a:alpha val="70000"/>
              </a:srgbClr>
            </a:outerShdw>
          </a:effectLst>
        </p:spPr>
      </p:pic>
      <p:sp>
        <p:nvSpPr>
          <p:cNvPr id="6" name="Заголовок 1"/>
          <p:cNvSpPr txBox="1">
            <a:spLocks/>
          </p:cNvSpPr>
          <p:nvPr/>
        </p:nvSpPr>
        <p:spPr>
          <a:xfrm>
            <a:off x="-11782" y="332656"/>
            <a:ext cx="8229600" cy="85010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4000" b="1" dirty="0" smtClean="0">
                <a:solidFill>
                  <a:srgbClr val="3F007E"/>
                </a:solidFill>
                <a:effectLst>
                  <a:glow rad="101600">
                    <a:schemeClr val="bg1">
                      <a:alpha val="60000"/>
                    </a:schemeClr>
                  </a:glow>
                </a:effectLst>
                <a:latin typeface="Constantia" pitchFamily="18" charset="0"/>
              </a:rPr>
              <a:t>1996 год</a:t>
            </a:r>
            <a:endParaRPr lang="ru-RU" sz="4000" b="1" dirty="0">
              <a:solidFill>
                <a:srgbClr val="3F007E"/>
              </a:solidFill>
              <a:effectLst>
                <a:glow rad="101600">
                  <a:schemeClr val="bg1">
                    <a:alpha val="60000"/>
                  </a:schemeClr>
                </a:glow>
              </a:effectLst>
              <a:latin typeface="Constantia" pitchFamily="18" charset="0"/>
            </a:endParaRPr>
          </a:p>
        </p:txBody>
      </p:sp>
    </p:spTree>
    <p:extLst>
      <p:ext uri="{BB962C8B-B14F-4D97-AF65-F5344CB8AC3E}">
        <p14:creationId xmlns:p14="http://schemas.microsoft.com/office/powerpoint/2010/main" val="3023117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p:cNvPicPr>
            <a:picLocks noGrp="1" noChangeAspect="1"/>
          </p:cNvPicPr>
          <p:nvPr>
            <p:ph idx="1"/>
          </p:nvPr>
        </p:nvPicPr>
        <p:blipFill rotWithShape="1">
          <a:blip r:embed="rId2" cstate="print">
            <a:extLst>
              <a:ext uri="{BEBA8EAE-BF5A-486C-A8C5-ECC9F3942E4B}">
                <a14:imgProps xmlns:a14="http://schemas.microsoft.com/office/drawing/2010/main">
                  <a14:imgLayer r:embed="rId3">
                    <a14:imgEffect>
                      <a14:sharpenSoften amount="25000"/>
                    </a14:imgEffect>
                    <a14:imgEffect>
                      <a14:brightnessContrast bright="20000"/>
                    </a14:imgEffect>
                  </a14:imgLayer>
                </a14:imgProps>
              </a:ext>
              <a:ext uri="{28A0092B-C50C-407E-A947-70E740481C1C}">
                <a14:useLocalDpi xmlns:a14="http://schemas.microsoft.com/office/drawing/2010/main" val="0"/>
              </a:ext>
            </a:extLst>
          </a:blip>
          <a:srcRect t="12780" b="7224"/>
          <a:stretch/>
        </p:blipFill>
        <p:spPr>
          <a:xfrm>
            <a:off x="0" y="1764432"/>
            <a:ext cx="9121817" cy="5085184"/>
          </a:xfrm>
          <a:prstGeom prst="rect">
            <a:avLst/>
          </a:prstGeom>
          <a:ln w="12700">
            <a:solidFill>
              <a:srgbClr val="C00000"/>
            </a:solidFill>
          </a:ln>
          <a:effectLst>
            <a:outerShdw blurRad="190500" algn="tl" rotWithShape="0">
              <a:srgbClr val="000000">
                <a:alpha val="70000"/>
              </a:srgbClr>
            </a:outerShdw>
          </a:effectLst>
        </p:spPr>
      </p:pic>
      <p:sp>
        <p:nvSpPr>
          <p:cNvPr id="6" name="Заголовок 1"/>
          <p:cNvSpPr txBox="1">
            <a:spLocks/>
          </p:cNvSpPr>
          <p:nvPr/>
        </p:nvSpPr>
        <p:spPr>
          <a:xfrm>
            <a:off x="-11782" y="332656"/>
            <a:ext cx="8229600" cy="85010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4000" b="1" dirty="0" smtClean="0">
                <a:solidFill>
                  <a:srgbClr val="3F007E"/>
                </a:solidFill>
                <a:effectLst>
                  <a:glow rad="101600">
                    <a:schemeClr val="bg1">
                      <a:alpha val="60000"/>
                    </a:schemeClr>
                  </a:glow>
                </a:effectLst>
                <a:latin typeface="Constantia" pitchFamily="18" charset="0"/>
              </a:rPr>
              <a:t>2006 год</a:t>
            </a:r>
            <a:endParaRPr lang="ru-RU" sz="4000" b="1" dirty="0">
              <a:solidFill>
                <a:srgbClr val="3F007E"/>
              </a:solidFill>
              <a:effectLst>
                <a:glow rad="101600">
                  <a:schemeClr val="bg1">
                    <a:alpha val="60000"/>
                  </a:schemeClr>
                </a:glow>
              </a:effectLst>
              <a:latin typeface="Constantia" pitchFamily="18" charset="0"/>
            </a:endParaRPr>
          </a:p>
        </p:txBody>
      </p:sp>
    </p:spTree>
    <p:extLst>
      <p:ext uri="{BB962C8B-B14F-4D97-AF65-F5344CB8AC3E}">
        <p14:creationId xmlns:p14="http://schemas.microsoft.com/office/powerpoint/2010/main" val="752677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bright="20000" contrast="-20000"/>
                    </a14:imgEffect>
                  </a14:imgLayer>
                </a14:imgProps>
              </a:ext>
              <a:ext uri="{28A0092B-C50C-407E-A947-70E740481C1C}">
                <a14:useLocalDpi xmlns:a14="http://schemas.microsoft.com/office/drawing/2010/main" val="0"/>
              </a:ext>
            </a:extLst>
          </a:blip>
          <a:srcRect l="3554" t="15366" r="4537" b="12854"/>
          <a:stretch/>
        </p:blipFill>
        <p:spPr bwMode="auto">
          <a:xfrm>
            <a:off x="78903" y="2060848"/>
            <a:ext cx="9028038" cy="4725144"/>
          </a:xfrm>
          <a:prstGeom prst="rect">
            <a:avLst/>
          </a:prstGeom>
          <a:ln w="12700">
            <a:solidFill>
              <a:srgbClr val="C00000"/>
            </a:solid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Lst>
        </p:spPr>
      </p:pic>
      <p:sp>
        <p:nvSpPr>
          <p:cNvPr id="6" name="Заголовок 1"/>
          <p:cNvSpPr txBox="1">
            <a:spLocks/>
          </p:cNvSpPr>
          <p:nvPr/>
        </p:nvSpPr>
        <p:spPr>
          <a:xfrm>
            <a:off x="-35868" y="620688"/>
            <a:ext cx="8229600" cy="85010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3600" b="1" dirty="0" smtClean="0">
                <a:solidFill>
                  <a:srgbClr val="3F007E"/>
                </a:solidFill>
                <a:effectLst>
                  <a:glow rad="101600">
                    <a:schemeClr val="bg1">
                      <a:alpha val="60000"/>
                    </a:schemeClr>
                  </a:glow>
                </a:effectLst>
                <a:latin typeface="Constantia" pitchFamily="18" charset="0"/>
              </a:rPr>
              <a:t>«День учителя» 2012 год</a:t>
            </a:r>
            <a:endParaRPr lang="ru-RU" sz="3600" b="1" dirty="0">
              <a:solidFill>
                <a:srgbClr val="3F007E"/>
              </a:solidFill>
              <a:effectLst>
                <a:glow rad="101600">
                  <a:schemeClr val="bg1">
                    <a:alpha val="60000"/>
                  </a:schemeClr>
                </a:glow>
              </a:effectLst>
              <a:latin typeface="Constantia" pitchFamily="18" charset="0"/>
            </a:endParaRPr>
          </a:p>
        </p:txBody>
      </p:sp>
    </p:spTree>
    <p:extLst>
      <p:ext uri="{BB962C8B-B14F-4D97-AF65-F5344CB8AC3E}">
        <p14:creationId xmlns:p14="http://schemas.microsoft.com/office/powerpoint/2010/main" val="748926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770823"/>
            <a:ext cx="9104469" cy="6030232"/>
          </a:xfrm>
          <a:prstGeom prst="rect">
            <a:avLst/>
          </a:prstGeom>
          <a:ln w="12700">
            <a:solidFill>
              <a:srgbClr val="C00000"/>
            </a:solidFill>
          </a:ln>
          <a:effectLst>
            <a:outerShdw blurRad="190500" algn="tl" rotWithShape="0">
              <a:srgbClr val="000000">
                <a:alpha val="70000"/>
              </a:srgbClr>
            </a:outerShdw>
          </a:effectLst>
        </p:spPr>
      </p:pic>
      <p:sp>
        <p:nvSpPr>
          <p:cNvPr id="6" name="Заголовок 1"/>
          <p:cNvSpPr txBox="1">
            <a:spLocks/>
          </p:cNvSpPr>
          <p:nvPr/>
        </p:nvSpPr>
        <p:spPr>
          <a:xfrm>
            <a:off x="-180528" y="-20727"/>
            <a:ext cx="8229600" cy="85010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3600" b="1" dirty="0" smtClean="0">
                <a:solidFill>
                  <a:srgbClr val="3F007E"/>
                </a:solidFill>
                <a:effectLst>
                  <a:glow rad="101600">
                    <a:schemeClr val="bg1">
                      <a:alpha val="60000"/>
                    </a:schemeClr>
                  </a:glow>
                </a:effectLst>
                <a:latin typeface="Constantia" pitchFamily="18" charset="0"/>
              </a:rPr>
              <a:t>«День учителя» 2018 год</a:t>
            </a:r>
            <a:endParaRPr lang="ru-RU" sz="3600" b="1" dirty="0">
              <a:solidFill>
                <a:srgbClr val="3F007E"/>
              </a:solidFill>
              <a:effectLst>
                <a:glow rad="101600">
                  <a:schemeClr val="bg1">
                    <a:alpha val="60000"/>
                  </a:schemeClr>
                </a:glow>
              </a:effectLst>
              <a:latin typeface="Constantia" pitchFamily="18" charset="0"/>
            </a:endParaRPr>
          </a:p>
        </p:txBody>
      </p:sp>
      <p:pic>
        <p:nvPicPr>
          <p:cNvPr id="8" name="Рисунок 7"/>
          <p:cNvPicPr>
            <a:picLocks noChangeAspect="1"/>
          </p:cNvPicPr>
          <p:nvPr/>
        </p:nvPicPr>
        <p:blipFill>
          <a:blip r:embed="rId3" cstate="print">
            <a:extLst>
              <a:ext uri="{BEBA8EAE-BF5A-486C-A8C5-ECC9F3942E4B}">
                <a14:imgProps xmlns:a14="http://schemas.microsoft.com/office/drawing/2010/main">
                  <a14:imgLayer r:embed="rId4">
                    <a14:imgEffect>
                      <a14:artisticCrisscrossEtching/>
                    </a14:imgEffect>
                    <a14:imgEffect>
                      <a14:colorTemperature colorTemp="5875"/>
                    </a14:imgEffect>
                    <a14:imgEffect>
                      <a14:saturation sat="105000"/>
                    </a14:imgEffect>
                  </a14:imgLayer>
                </a14:imgProps>
              </a:ext>
              <a:ext uri="{28A0092B-C50C-407E-A947-70E740481C1C}">
                <a14:useLocalDpi xmlns:a14="http://schemas.microsoft.com/office/drawing/2010/main" val="0"/>
              </a:ext>
            </a:extLst>
          </a:blip>
          <a:stretch>
            <a:fillRect/>
          </a:stretch>
        </p:blipFill>
        <p:spPr>
          <a:xfrm>
            <a:off x="7471685" y="-34196"/>
            <a:ext cx="1703122" cy="1662996"/>
          </a:xfrm>
          <a:prstGeom prst="rect">
            <a:avLst/>
          </a:prstGeom>
        </p:spPr>
      </p:pic>
    </p:spTree>
    <p:extLst>
      <p:ext uri="{BB962C8B-B14F-4D97-AF65-F5344CB8AC3E}">
        <p14:creationId xmlns:p14="http://schemas.microsoft.com/office/powerpoint/2010/main" val="3590315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55576" y="35950"/>
            <a:ext cx="6995120" cy="224698"/>
          </a:xfrm>
        </p:spPr>
        <p:txBody>
          <a:bodyPr>
            <a:normAutofit fontScale="90000"/>
          </a:bodyPr>
          <a:lstStyle/>
          <a:p>
            <a:endParaRPr lang="ru-RU" sz="3200" b="1" dirty="0">
              <a:solidFill>
                <a:srgbClr val="3F007E"/>
              </a:solidFill>
              <a:effectLst>
                <a:glow rad="101600">
                  <a:schemeClr val="bg1">
                    <a:alpha val="60000"/>
                  </a:schemeClr>
                </a:glow>
              </a:effectLst>
              <a:latin typeface="Constantia" pitchFamily="18" charset="0"/>
            </a:endParaRPr>
          </a:p>
        </p:txBody>
      </p:sp>
      <p:sp>
        <p:nvSpPr>
          <p:cNvPr id="5" name="Объект 4"/>
          <p:cNvSpPr>
            <a:spLocks noGrp="1"/>
          </p:cNvSpPr>
          <p:nvPr>
            <p:ph idx="1"/>
          </p:nvPr>
        </p:nvSpPr>
        <p:spPr>
          <a:xfrm>
            <a:off x="97720" y="1844824"/>
            <a:ext cx="9044284" cy="1509266"/>
          </a:xfrm>
        </p:spPr>
        <p:txBody>
          <a:bodyPr>
            <a:normAutofit/>
          </a:bodyPr>
          <a:lstStyle/>
          <a:p>
            <a:pPr marL="0" indent="265113" algn="just">
              <a:spcAft>
                <a:spcPts val="0"/>
              </a:spcAft>
              <a:buNone/>
            </a:pPr>
            <a:r>
              <a:rPr lang="ru-RU" sz="1600" b="1" dirty="0" smtClean="0">
                <a:solidFill>
                  <a:schemeClr val="tx2">
                    <a:lumMod val="75000"/>
                  </a:schemeClr>
                </a:solidFill>
                <a:effectLst>
                  <a:glow rad="101600">
                    <a:schemeClr val="bg1">
                      <a:alpha val="60000"/>
                    </a:schemeClr>
                  </a:glow>
                </a:effectLst>
                <a:latin typeface="Constantia"/>
                <a:ea typeface="Times New Roman"/>
              </a:rPr>
              <a:t>Учреждение </a:t>
            </a:r>
            <a:r>
              <a:rPr lang="ru-RU" sz="1600" b="1" dirty="0">
                <a:solidFill>
                  <a:schemeClr val="tx2">
                    <a:lumMod val="75000"/>
                  </a:schemeClr>
                </a:solidFill>
                <a:effectLst>
                  <a:glow rad="101600">
                    <a:schemeClr val="bg1">
                      <a:alpha val="60000"/>
                    </a:schemeClr>
                  </a:glow>
                </a:effectLst>
                <a:latin typeface="Constantia"/>
                <a:ea typeface="Times New Roman"/>
              </a:rPr>
              <a:t>три раза меняло организационно – правовую форму: в 2000 году, в 2001 году и в 2011 году. В настоящее время полное наименование учреждения: муниципальное бюджетное общеобразовательное учреждение Ханты-Мансийского района «Начальная общеобразовательная школа п. Горноправдинск</a:t>
            </a:r>
            <a:r>
              <a:rPr lang="ru-RU" sz="1600" b="1" dirty="0" smtClean="0">
                <a:solidFill>
                  <a:schemeClr val="tx2">
                    <a:lumMod val="75000"/>
                  </a:schemeClr>
                </a:solidFill>
                <a:effectLst>
                  <a:glow rad="101600">
                    <a:schemeClr val="bg1">
                      <a:alpha val="60000"/>
                    </a:schemeClr>
                  </a:glow>
                </a:effectLst>
                <a:latin typeface="Constantia"/>
                <a:ea typeface="Times New Roman"/>
              </a:rPr>
              <a:t>».</a:t>
            </a:r>
            <a:endParaRPr lang="ru-RU" sz="1600" dirty="0">
              <a:solidFill>
                <a:schemeClr val="tx2">
                  <a:lumMod val="75000"/>
                </a:schemeClr>
              </a:solidFill>
              <a:effectLst>
                <a:glow rad="101600">
                  <a:schemeClr val="bg1">
                    <a:alpha val="60000"/>
                  </a:schemeClr>
                </a:glow>
              </a:effectLst>
              <a:latin typeface="Times New Roman"/>
              <a:ea typeface="Times New Roman"/>
            </a:endParaRPr>
          </a:p>
        </p:txBody>
      </p:sp>
      <p:sp>
        <p:nvSpPr>
          <p:cNvPr id="3" name="Скругленный прямоугольник 2"/>
          <p:cNvSpPr/>
          <p:nvPr/>
        </p:nvSpPr>
        <p:spPr>
          <a:xfrm>
            <a:off x="46673" y="5641311"/>
            <a:ext cx="8953745" cy="1159466"/>
          </a:xfrm>
          <a:prstGeom prst="round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just">
              <a:lnSpc>
                <a:spcPct val="115000"/>
              </a:lnSpc>
              <a:spcAft>
                <a:spcPts val="1200"/>
              </a:spcAft>
            </a:pPr>
            <a:r>
              <a:rPr lang="ru-RU" b="1" dirty="0">
                <a:solidFill>
                  <a:srgbClr val="17375E"/>
                </a:solidFill>
                <a:latin typeface="Constantia"/>
                <a:ea typeface="Times New Roman"/>
                <a:cs typeface="Times New Roman"/>
              </a:rPr>
              <a:t> </a:t>
            </a:r>
            <a:r>
              <a:rPr lang="ru-RU" sz="1820" b="1" dirty="0" smtClean="0">
                <a:solidFill>
                  <a:schemeClr val="tx1">
                    <a:lumMod val="85000"/>
                    <a:lumOff val="15000"/>
                  </a:schemeClr>
                </a:solidFill>
                <a:latin typeface="Constantia"/>
                <a:ea typeface="Times New Roman"/>
                <a:cs typeface="Times New Roman"/>
              </a:rPr>
              <a:t>На </a:t>
            </a:r>
            <a:r>
              <a:rPr lang="ru-RU" sz="1820" b="1" dirty="0" smtClean="0">
                <a:solidFill>
                  <a:srgbClr val="C00000"/>
                </a:solidFill>
                <a:latin typeface="Constantia"/>
                <a:ea typeface="Times New Roman"/>
                <a:cs typeface="Times New Roman"/>
              </a:rPr>
              <a:t>1 сентября 1965 г. </a:t>
            </a:r>
            <a:r>
              <a:rPr lang="ru-RU" sz="1820" b="1" dirty="0" smtClean="0">
                <a:solidFill>
                  <a:schemeClr val="tx1">
                    <a:lumMod val="85000"/>
                    <a:lumOff val="15000"/>
                  </a:schemeClr>
                </a:solidFill>
                <a:latin typeface="Constantia"/>
                <a:ea typeface="Times New Roman"/>
                <a:cs typeface="Times New Roman"/>
              </a:rPr>
              <a:t>в школе трудились: </a:t>
            </a:r>
            <a:r>
              <a:rPr lang="ru-RU" sz="1820" b="1" dirty="0" err="1" smtClean="0">
                <a:solidFill>
                  <a:schemeClr val="tx1">
                    <a:lumMod val="85000"/>
                    <a:lumOff val="15000"/>
                  </a:schemeClr>
                </a:solidFill>
                <a:latin typeface="Constantia"/>
                <a:ea typeface="Times New Roman"/>
                <a:cs typeface="Times New Roman"/>
              </a:rPr>
              <a:t>Копотилова</a:t>
            </a:r>
            <a:r>
              <a:rPr lang="ru-RU" sz="1820" b="1" dirty="0" smtClean="0">
                <a:solidFill>
                  <a:schemeClr val="tx1">
                    <a:lumMod val="85000"/>
                    <a:lumOff val="15000"/>
                  </a:schemeClr>
                </a:solidFill>
                <a:latin typeface="Constantia"/>
                <a:ea typeface="Times New Roman"/>
                <a:cs typeface="Times New Roman"/>
              </a:rPr>
              <a:t> Евдокия Григорьевна, Петухова Тина Петровна, Братухина Мария Федоровна, </a:t>
            </a:r>
            <a:r>
              <a:rPr lang="ru-RU" sz="1820" b="1" dirty="0" err="1" smtClean="0">
                <a:solidFill>
                  <a:schemeClr val="tx1">
                    <a:lumMod val="85000"/>
                    <a:lumOff val="15000"/>
                  </a:schemeClr>
                </a:solidFill>
                <a:latin typeface="Constantia"/>
                <a:ea typeface="Times New Roman"/>
                <a:cs typeface="Times New Roman"/>
              </a:rPr>
              <a:t>Молостова</a:t>
            </a:r>
            <a:r>
              <a:rPr lang="ru-RU" sz="1820" b="1" dirty="0" smtClean="0">
                <a:solidFill>
                  <a:schemeClr val="tx1">
                    <a:lumMod val="85000"/>
                    <a:lumOff val="15000"/>
                  </a:schemeClr>
                </a:solidFill>
                <a:latin typeface="Constantia"/>
                <a:ea typeface="Times New Roman"/>
                <a:cs typeface="Times New Roman"/>
              </a:rPr>
              <a:t> Анна Алексеевна, Зуева Анна Федоровна, Зуева Любовь Ивановна.</a:t>
            </a: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02635" y="3156213"/>
            <a:ext cx="3541365" cy="2070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7" descr="C:\Users\baraneckaya\Desktop\СЦЕНАРИИ\Школе 50\фото\1.jpg"/>
          <p:cNvPicPr>
            <a:picLocks noChangeAspect="1" noChangeArrowheads="1"/>
          </p:cNvPicPr>
          <p:nvPr/>
        </p:nvPicPr>
        <p:blipFill>
          <a:blip r:embed="rId3"/>
          <a:srcRect l="10183" t="5222" r="6003" b="55090"/>
          <a:stretch>
            <a:fillRect/>
          </a:stretch>
        </p:blipFill>
        <p:spPr bwMode="auto">
          <a:xfrm>
            <a:off x="41375" y="3429000"/>
            <a:ext cx="5889415" cy="2160240"/>
          </a:xfrm>
          <a:prstGeom prst="rect">
            <a:avLst/>
          </a:prstGeom>
          <a:noFill/>
          <a:ln>
            <a:noFill/>
          </a:ln>
        </p:spPr>
      </p:pic>
      <p:sp>
        <p:nvSpPr>
          <p:cNvPr id="4" name="Прямоугольник 3"/>
          <p:cNvSpPr/>
          <p:nvPr/>
        </p:nvSpPr>
        <p:spPr>
          <a:xfrm>
            <a:off x="179512" y="620688"/>
            <a:ext cx="7992888" cy="2486835"/>
          </a:xfrm>
          <a:prstGeom prst="rect">
            <a:avLst/>
          </a:prstGeom>
        </p:spPr>
        <p:txBody>
          <a:bodyPr wrap="square">
            <a:spAutoFit/>
          </a:bodyPr>
          <a:lstStyle/>
          <a:p>
            <a:pPr marL="342900" lvl="0" algn="just">
              <a:spcBef>
                <a:spcPct val="20000"/>
              </a:spcBef>
            </a:pPr>
            <a:r>
              <a:rPr lang="ru-RU" sz="1600" b="1" dirty="0">
                <a:solidFill>
                  <a:srgbClr val="17375E"/>
                </a:solidFill>
                <a:effectLst>
                  <a:glow rad="101600">
                    <a:prstClr val="white">
                      <a:alpha val="60000"/>
                    </a:prstClr>
                  </a:glow>
                </a:effectLst>
                <a:latin typeface="Constantia"/>
                <a:ea typeface="Times New Roman"/>
                <a:cs typeface="Times New Roman"/>
              </a:rPr>
              <a:t>1 сентября  1965 года  открылись двери новой </a:t>
            </a:r>
            <a:r>
              <a:rPr lang="ru-RU" sz="1600" b="1" dirty="0" err="1">
                <a:solidFill>
                  <a:srgbClr val="17375E"/>
                </a:solidFill>
                <a:effectLst>
                  <a:glow rad="101600">
                    <a:prstClr val="white">
                      <a:alpha val="60000"/>
                    </a:prstClr>
                  </a:glow>
                </a:effectLst>
                <a:latin typeface="Constantia"/>
                <a:ea typeface="Times New Roman"/>
                <a:cs typeface="Times New Roman"/>
              </a:rPr>
              <a:t>Горноправдинской</a:t>
            </a:r>
            <a:r>
              <a:rPr lang="ru-RU" sz="1600" b="1" dirty="0">
                <a:solidFill>
                  <a:srgbClr val="17375E"/>
                </a:solidFill>
                <a:effectLst>
                  <a:glow rad="101600">
                    <a:prstClr val="white">
                      <a:alpha val="60000"/>
                    </a:prstClr>
                  </a:glow>
                </a:effectLst>
                <a:latin typeface="Constantia"/>
                <a:ea typeface="Times New Roman"/>
                <a:cs typeface="Times New Roman"/>
              </a:rPr>
              <a:t> средней школы. </a:t>
            </a:r>
            <a:r>
              <a:rPr lang="ru-RU" sz="1600" b="1" dirty="0">
                <a:solidFill>
                  <a:srgbClr val="17375E"/>
                </a:solidFill>
                <a:effectLst>
                  <a:glow rad="101600">
                    <a:prstClr val="white">
                      <a:alpha val="60000"/>
                    </a:prstClr>
                  </a:glow>
                </a:effectLst>
                <a:latin typeface="Constantia"/>
                <a:ea typeface="Calibri"/>
                <a:cs typeface="Times New Roman"/>
              </a:rPr>
              <a:t>До 1990 года была </a:t>
            </a:r>
            <a:r>
              <a:rPr lang="ru-RU" sz="1600" b="1" dirty="0" smtClean="0">
                <a:solidFill>
                  <a:srgbClr val="17375E"/>
                </a:solidFill>
                <a:effectLst>
                  <a:glow rad="101600">
                    <a:prstClr val="white">
                      <a:alpha val="60000"/>
                    </a:prstClr>
                  </a:glow>
                </a:effectLst>
                <a:latin typeface="Constantia"/>
                <a:ea typeface="Calibri"/>
                <a:cs typeface="Times New Roman"/>
              </a:rPr>
              <a:t>одна, </a:t>
            </a:r>
            <a:r>
              <a:rPr lang="ru-RU" sz="1600" b="1" dirty="0">
                <a:solidFill>
                  <a:srgbClr val="17375E"/>
                </a:solidFill>
                <a:effectLst>
                  <a:glow rad="101600">
                    <a:prstClr val="white">
                      <a:alpha val="60000"/>
                    </a:prstClr>
                  </a:glow>
                </a:effectLst>
                <a:latin typeface="Constantia"/>
                <a:ea typeface="Calibri"/>
                <a:cs typeface="Times New Roman"/>
              </a:rPr>
              <a:t>средняя школа. Решением Ханты-Мансийского совета Народных депутатов от 25.05.1990 года № 68 на базе </a:t>
            </a:r>
            <a:r>
              <a:rPr lang="ru-RU" sz="1600" b="1" dirty="0" err="1">
                <a:solidFill>
                  <a:srgbClr val="17375E"/>
                </a:solidFill>
                <a:effectLst>
                  <a:glow rad="101600">
                    <a:prstClr val="white">
                      <a:alpha val="60000"/>
                    </a:prstClr>
                  </a:glow>
                </a:effectLst>
                <a:latin typeface="Constantia"/>
                <a:ea typeface="Calibri"/>
                <a:cs typeface="Times New Roman"/>
              </a:rPr>
              <a:t>Горноправдинской</a:t>
            </a:r>
            <a:r>
              <a:rPr lang="ru-RU" sz="1600" b="1" dirty="0">
                <a:solidFill>
                  <a:srgbClr val="17375E"/>
                </a:solidFill>
                <a:effectLst>
                  <a:glow rad="101600">
                    <a:prstClr val="white">
                      <a:alpha val="60000"/>
                    </a:prstClr>
                  </a:glow>
                </a:effectLst>
                <a:latin typeface="Constantia"/>
                <a:ea typeface="Calibri"/>
                <a:cs typeface="Times New Roman"/>
              </a:rPr>
              <a:t> средней школы была создана начальная школа 1 ступени. С этого времени начинается </a:t>
            </a:r>
            <a:r>
              <a:rPr lang="ru-RU" sz="1600" b="1" dirty="0" smtClean="0">
                <a:solidFill>
                  <a:srgbClr val="17375E"/>
                </a:solidFill>
                <a:effectLst>
                  <a:glow rad="101600">
                    <a:prstClr val="white">
                      <a:alpha val="60000"/>
                    </a:prstClr>
                  </a:glow>
                </a:effectLst>
                <a:latin typeface="Constantia"/>
                <a:ea typeface="Calibri"/>
                <a:cs typeface="Times New Roman"/>
              </a:rPr>
              <a:t>история нашей </a:t>
            </a:r>
            <a:r>
              <a:rPr lang="ru-RU" sz="1600" b="1" dirty="0">
                <a:solidFill>
                  <a:srgbClr val="17375E"/>
                </a:solidFill>
                <a:effectLst>
                  <a:glow rad="101600">
                    <a:prstClr val="white">
                      <a:alpha val="60000"/>
                    </a:prstClr>
                  </a:glow>
                </a:effectLst>
                <a:latin typeface="Constantia"/>
                <a:ea typeface="Calibri"/>
                <a:cs typeface="Times New Roman"/>
              </a:rPr>
              <a:t>организации</a:t>
            </a:r>
            <a:r>
              <a:rPr lang="ru-RU" sz="1600" b="1" dirty="0" smtClean="0">
                <a:solidFill>
                  <a:srgbClr val="17375E"/>
                </a:solidFill>
                <a:effectLst>
                  <a:glow rad="101600">
                    <a:prstClr val="white">
                      <a:alpha val="60000"/>
                    </a:prstClr>
                  </a:glow>
                </a:effectLst>
                <a:latin typeface="Constantia"/>
                <a:ea typeface="Calibri"/>
                <a:cs typeface="Times New Roman"/>
              </a:rPr>
              <a:t>.</a:t>
            </a:r>
          </a:p>
          <a:p>
            <a:pPr marL="342900" lvl="0" algn="just">
              <a:spcBef>
                <a:spcPct val="20000"/>
              </a:spcBef>
            </a:pPr>
            <a:endParaRPr lang="ru-RU" sz="1600" b="1" dirty="0" smtClean="0">
              <a:solidFill>
                <a:srgbClr val="17375E"/>
              </a:solidFill>
              <a:effectLst>
                <a:glow rad="101600">
                  <a:prstClr val="white">
                    <a:alpha val="60000"/>
                  </a:prstClr>
                </a:glow>
              </a:effectLst>
              <a:latin typeface="Constantia"/>
              <a:ea typeface="Calibri"/>
              <a:cs typeface="Times New Roman"/>
            </a:endParaRPr>
          </a:p>
          <a:p>
            <a:pPr marL="342900" lvl="0" algn="just">
              <a:spcBef>
                <a:spcPct val="20000"/>
              </a:spcBef>
            </a:pPr>
            <a:endParaRPr lang="ru-RU" sz="1600" b="1" dirty="0">
              <a:solidFill>
                <a:srgbClr val="17375E"/>
              </a:solidFill>
              <a:effectLst>
                <a:glow rad="101600">
                  <a:prstClr val="white">
                    <a:alpha val="60000"/>
                  </a:prstClr>
                </a:glow>
              </a:effectLst>
              <a:latin typeface="Constantia"/>
              <a:ea typeface="Calibri"/>
              <a:cs typeface="Times New Roman"/>
            </a:endParaRPr>
          </a:p>
          <a:p>
            <a:pPr marL="342900" lvl="0" algn="just">
              <a:spcBef>
                <a:spcPct val="20000"/>
              </a:spcBef>
            </a:pPr>
            <a:endParaRPr lang="ru-RU" sz="1600" dirty="0">
              <a:solidFill>
                <a:prstClr val="black"/>
              </a:solidFill>
              <a:ea typeface="Calibri"/>
              <a:cs typeface="Times New Roman"/>
            </a:endParaRPr>
          </a:p>
          <a:p>
            <a:pPr indent="538163" algn="just"/>
            <a:endParaRPr lang="ru-RU" dirty="0"/>
          </a:p>
        </p:txBody>
      </p:sp>
    </p:spTree>
    <p:extLst>
      <p:ext uri="{BB962C8B-B14F-4D97-AF65-F5344CB8AC3E}">
        <p14:creationId xmlns:p14="http://schemas.microsoft.com/office/powerpoint/2010/main" val="3219008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rotWithShape="1">
          <a:blip r:embed="rId2" cstate="print">
            <a:extLst>
              <a:ext uri="{28A0092B-C50C-407E-A947-70E740481C1C}">
                <a14:useLocalDpi xmlns:a14="http://schemas.microsoft.com/office/drawing/2010/main" val="0"/>
              </a:ext>
            </a:extLst>
          </a:blip>
          <a:srcRect t="6591"/>
          <a:stretch/>
        </p:blipFill>
        <p:spPr>
          <a:xfrm>
            <a:off x="4649169" y="2348880"/>
            <a:ext cx="2160240" cy="3023211"/>
          </a:xfrm>
          <a:prstGeom prst="rect">
            <a:avLst/>
          </a:prstGeom>
          <a:ln>
            <a:noFill/>
          </a:ln>
          <a:effectLst>
            <a:outerShdw blurRad="292100" dist="139700" dir="2700000" algn="tl" rotWithShape="0">
              <a:srgbClr val="333333">
                <a:alpha val="65000"/>
              </a:srgbClr>
            </a:outerShdw>
          </a:effectLst>
        </p:spPr>
      </p:pic>
      <p:sp>
        <p:nvSpPr>
          <p:cNvPr id="5" name="Заголовок 1"/>
          <p:cNvSpPr>
            <a:spLocks noGrp="1"/>
          </p:cNvSpPr>
          <p:nvPr>
            <p:ph type="title"/>
          </p:nvPr>
        </p:nvSpPr>
        <p:spPr>
          <a:xfrm>
            <a:off x="-252536" y="-171400"/>
            <a:ext cx="8229600" cy="1143000"/>
          </a:xfrm>
        </p:spPr>
        <p:txBody>
          <a:bodyPr>
            <a:normAutofit fontScale="90000"/>
          </a:bodyPr>
          <a:lstStyle/>
          <a:p>
            <a:r>
              <a:rPr lang="ru-RU" sz="3600" b="1" dirty="0" smtClean="0">
                <a:solidFill>
                  <a:srgbClr val="3F007E"/>
                </a:solidFill>
                <a:effectLst>
                  <a:glow rad="101600">
                    <a:schemeClr val="bg1">
                      <a:alpha val="60000"/>
                    </a:schemeClr>
                  </a:glow>
                </a:effectLst>
                <a:latin typeface="Constantia" pitchFamily="18" charset="0"/>
              </a:rPr>
              <a:t>Отличники народного просвещения</a:t>
            </a:r>
            <a:endParaRPr lang="ru-RU" sz="3600" b="1" dirty="0">
              <a:solidFill>
                <a:srgbClr val="3F007E"/>
              </a:solidFill>
              <a:effectLst>
                <a:glow rad="101600">
                  <a:schemeClr val="bg1">
                    <a:alpha val="60000"/>
                  </a:schemeClr>
                </a:glow>
              </a:effectLst>
              <a:latin typeface="Constantia" pitchFamily="18" charset="0"/>
            </a:endParaRPr>
          </a:p>
        </p:txBody>
      </p:sp>
      <p:pic>
        <p:nvPicPr>
          <p:cNvPr id="7" name="Рисунок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90514" y="1340768"/>
            <a:ext cx="2102396" cy="3150493"/>
          </a:xfrm>
          <a:prstGeom prst="rect">
            <a:avLst/>
          </a:prstGeom>
          <a:ln>
            <a:noFill/>
          </a:ln>
          <a:effectLst>
            <a:outerShdw blurRad="292100" dist="139700" dir="2700000" algn="tl" rotWithShape="0">
              <a:srgbClr val="333333">
                <a:alpha val="65000"/>
              </a:srgbClr>
            </a:outerShdw>
          </a:effectLst>
        </p:spPr>
      </p:pic>
      <p:sp>
        <p:nvSpPr>
          <p:cNvPr id="8" name="Прямоугольник 7"/>
          <p:cNvSpPr/>
          <p:nvPr/>
        </p:nvSpPr>
        <p:spPr>
          <a:xfrm>
            <a:off x="5004047" y="5445224"/>
            <a:ext cx="1647403" cy="338554"/>
          </a:xfrm>
          <a:prstGeom prst="rect">
            <a:avLst/>
          </a:prstGeom>
        </p:spPr>
        <p:txBody>
          <a:bodyPr wrap="square">
            <a:spAutoFit/>
          </a:bodyPr>
          <a:lstStyle/>
          <a:p>
            <a:pPr lvl="0" algn="just" eaLnBrk="0" fontAlgn="base" hangingPunct="0">
              <a:spcBef>
                <a:spcPct val="0"/>
              </a:spcBef>
              <a:spcAft>
                <a:spcPct val="0"/>
              </a:spcAft>
            </a:pPr>
            <a:r>
              <a:rPr lang="ru-RU" altLang="ru-RU" sz="1600" b="1" dirty="0" smtClean="0">
                <a:solidFill>
                  <a:schemeClr val="tx1">
                    <a:lumMod val="85000"/>
                    <a:lumOff val="15000"/>
                  </a:schemeClr>
                </a:solidFill>
                <a:effectLst>
                  <a:glow rad="101600">
                    <a:schemeClr val="bg1">
                      <a:alpha val="60000"/>
                    </a:schemeClr>
                  </a:glow>
                </a:effectLst>
                <a:latin typeface="Constantia" pitchFamily="18" charset="0"/>
                <a:cs typeface="Times New Roman" pitchFamily="18" charset="0"/>
              </a:rPr>
              <a:t>Тихонова Л.В.</a:t>
            </a:r>
            <a:endParaRPr lang="ru-RU" altLang="ru-RU" sz="1600" b="1" dirty="0">
              <a:solidFill>
                <a:schemeClr val="tx1">
                  <a:lumMod val="85000"/>
                  <a:lumOff val="15000"/>
                </a:schemeClr>
              </a:solidFill>
              <a:effectLst>
                <a:glow rad="101600">
                  <a:schemeClr val="bg1">
                    <a:alpha val="60000"/>
                  </a:schemeClr>
                </a:glow>
              </a:effectLst>
              <a:latin typeface="Constantia" pitchFamily="18" charset="0"/>
              <a:cs typeface="Times New Roman" pitchFamily="18" charset="0"/>
            </a:endParaRPr>
          </a:p>
        </p:txBody>
      </p:sp>
      <p:sp>
        <p:nvSpPr>
          <p:cNvPr id="9" name="Прямоугольник 8"/>
          <p:cNvSpPr/>
          <p:nvPr/>
        </p:nvSpPr>
        <p:spPr>
          <a:xfrm>
            <a:off x="2687005" y="4581128"/>
            <a:ext cx="1800200" cy="338554"/>
          </a:xfrm>
          <a:prstGeom prst="rect">
            <a:avLst/>
          </a:prstGeom>
        </p:spPr>
        <p:txBody>
          <a:bodyPr wrap="square">
            <a:spAutoFit/>
          </a:bodyPr>
          <a:lstStyle/>
          <a:p>
            <a:pPr lvl="0" algn="just" eaLnBrk="0" fontAlgn="base" hangingPunct="0">
              <a:spcBef>
                <a:spcPct val="0"/>
              </a:spcBef>
              <a:spcAft>
                <a:spcPct val="0"/>
              </a:spcAft>
            </a:pPr>
            <a:r>
              <a:rPr lang="ru-RU" altLang="ru-RU" sz="1600" b="1" dirty="0" err="1" smtClean="0">
                <a:solidFill>
                  <a:schemeClr val="tx1">
                    <a:lumMod val="85000"/>
                    <a:lumOff val="15000"/>
                  </a:schemeClr>
                </a:solidFill>
                <a:effectLst>
                  <a:glow rad="101600">
                    <a:schemeClr val="bg1">
                      <a:alpha val="60000"/>
                    </a:schemeClr>
                  </a:glow>
                </a:effectLst>
                <a:latin typeface="Constantia" pitchFamily="18" charset="0"/>
                <a:cs typeface="Times New Roman" pitchFamily="18" charset="0"/>
              </a:rPr>
              <a:t>Капралова</a:t>
            </a:r>
            <a:r>
              <a:rPr lang="ru-RU" altLang="ru-RU" sz="1600" b="1" dirty="0" smtClean="0">
                <a:solidFill>
                  <a:schemeClr val="tx1">
                    <a:lumMod val="85000"/>
                    <a:lumOff val="15000"/>
                  </a:schemeClr>
                </a:solidFill>
                <a:effectLst>
                  <a:glow rad="101600">
                    <a:schemeClr val="bg1">
                      <a:alpha val="60000"/>
                    </a:schemeClr>
                  </a:glow>
                </a:effectLst>
                <a:latin typeface="Constantia" pitchFamily="18" charset="0"/>
                <a:cs typeface="Times New Roman" pitchFamily="18" charset="0"/>
              </a:rPr>
              <a:t> Т.Н.</a:t>
            </a:r>
            <a:endParaRPr lang="ru-RU" altLang="ru-RU" sz="1600" b="1" dirty="0">
              <a:solidFill>
                <a:schemeClr val="tx1">
                  <a:lumMod val="85000"/>
                  <a:lumOff val="15000"/>
                </a:schemeClr>
              </a:solidFill>
              <a:effectLst>
                <a:glow rad="101600">
                  <a:schemeClr val="bg1">
                    <a:alpha val="60000"/>
                  </a:schemeClr>
                </a:glow>
              </a:effectLst>
              <a:latin typeface="Constantia" pitchFamily="18" charset="0"/>
              <a:cs typeface="Times New Roman" pitchFamily="18" charset="0"/>
            </a:endParaRPr>
          </a:p>
        </p:txBody>
      </p:sp>
      <p:pic>
        <p:nvPicPr>
          <p:cNvPr id="2" name="Рисунок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44393" y="3128811"/>
            <a:ext cx="2080386" cy="3060702"/>
          </a:xfrm>
          <a:prstGeom prst="rect">
            <a:avLst/>
          </a:prstGeom>
          <a:ln>
            <a:noFill/>
          </a:ln>
          <a:effectLst>
            <a:outerShdw blurRad="292100" dist="139700" dir="2700000" algn="tl" rotWithShape="0">
              <a:srgbClr val="333333">
                <a:alpha val="65000"/>
              </a:srgbClr>
            </a:outerShdw>
          </a:effectLst>
        </p:spPr>
      </p:pic>
      <p:pic>
        <p:nvPicPr>
          <p:cNvPr id="3" name="Рисунок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9512" y="836712"/>
            <a:ext cx="1980290" cy="2851617"/>
          </a:xfrm>
          <a:prstGeom prst="rect">
            <a:avLst/>
          </a:prstGeom>
          <a:ln>
            <a:noFill/>
          </a:ln>
          <a:effectLst>
            <a:outerShdw blurRad="292100" dist="139700" dir="2700000" algn="tl" rotWithShape="0">
              <a:srgbClr val="333333">
                <a:alpha val="65000"/>
              </a:srgbClr>
            </a:outerShdw>
          </a:effectLst>
        </p:spPr>
      </p:pic>
      <p:sp>
        <p:nvSpPr>
          <p:cNvPr id="10" name="Прямоугольник 9"/>
          <p:cNvSpPr/>
          <p:nvPr/>
        </p:nvSpPr>
        <p:spPr>
          <a:xfrm>
            <a:off x="179512" y="3789040"/>
            <a:ext cx="1800200" cy="338554"/>
          </a:xfrm>
          <a:prstGeom prst="rect">
            <a:avLst/>
          </a:prstGeom>
        </p:spPr>
        <p:txBody>
          <a:bodyPr wrap="square">
            <a:spAutoFit/>
          </a:bodyPr>
          <a:lstStyle/>
          <a:p>
            <a:pPr lvl="0" algn="just" eaLnBrk="0" fontAlgn="base" hangingPunct="0">
              <a:spcBef>
                <a:spcPct val="0"/>
              </a:spcBef>
              <a:spcAft>
                <a:spcPct val="0"/>
              </a:spcAft>
            </a:pPr>
            <a:r>
              <a:rPr lang="ru-RU" altLang="ru-RU" sz="1600" b="1" dirty="0" smtClean="0">
                <a:solidFill>
                  <a:schemeClr val="tx1">
                    <a:lumMod val="85000"/>
                    <a:lumOff val="15000"/>
                  </a:schemeClr>
                </a:solidFill>
                <a:effectLst>
                  <a:glow rad="101600">
                    <a:schemeClr val="bg1">
                      <a:alpha val="60000"/>
                    </a:schemeClr>
                  </a:glow>
                </a:effectLst>
                <a:latin typeface="Constantia" pitchFamily="18" charset="0"/>
                <a:cs typeface="Times New Roman" pitchFamily="18" charset="0"/>
              </a:rPr>
              <a:t>Цыганкова З.В.</a:t>
            </a:r>
            <a:endParaRPr lang="ru-RU" altLang="ru-RU" sz="1600" b="1" dirty="0">
              <a:solidFill>
                <a:schemeClr val="tx1">
                  <a:lumMod val="85000"/>
                  <a:lumOff val="15000"/>
                </a:schemeClr>
              </a:solidFill>
              <a:effectLst>
                <a:glow rad="101600">
                  <a:schemeClr val="bg1">
                    <a:alpha val="60000"/>
                  </a:schemeClr>
                </a:glow>
              </a:effectLst>
              <a:latin typeface="Constantia" pitchFamily="18" charset="0"/>
              <a:cs typeface="Times New Roman" pitchFamily="18" charset="0"/>
            </a:endParaRPr>
          </a:p>
        </p:txBody>
      </p:sp>
      <p:sp>
        <p:nvSpPr>
          <p:cNvPr id="11" name="Прямоугольник 10"/>
          <p:cNvSpPr/>
          <p:nvPr/>
        </p:nvSpPr>
        <p:spPr>
          <a:xfrm>
            <a:off x="7084486" y="6308744"/>
            <a:ext cx="1800200" cy="338554"/>
          </a:xfrm>
          <a:prstGeom prst="rect">
            <a:avLst/>
          </a:prstGeom>
        </p:spPr>
        <p:txBody>
          <a:bodyPr wrap="square">
            <a:spAutoFit/>
          </a:bodyPr>
          <a:lstStyle/>
          <a:p>
            <a:pPr lvl="0" algn="just" eaLnBrk="0" fontAlgn="base" hangingPunct="0">
              <a:spcBef>
                <a:spcPct val="0"/>
              </a:spcBef>
              <a:spcAft>
                <a:spcPct val="0"/>
              </a:spcAft>
            </a:pPr>
            <a:r>
              <a:rPr lang="ru-RU" altLang="ru-RU" sz="1600" b="1" dirty="0" smtClean="0">
                <a:solidFill>
                  <a:schemeClr val="tx1">
                    <a:lumMod val="85000"/>
                    <a:lumOff val="15000"/>
                  </a:schemeClr>
                </a:solidFill>
                <a:effectLst>
                  <a:glow rad="101600">
                    <a:schemeClr val="bg1">
                      <a:alpha val="60000"/>
                    </a:schemeClr>
                  </a:glow>
                </a:effectLst>
                <a:latin typeface="Constantia" pitchFamily="18" charset="0"/>
                <a:cs typeface="Times New Roman" pitchFamily="18" charset="0"/>
              </a:rPr>
              <a:t>Шестакова Т.И.</a:t>
            </a:r>
            <a:endParaRPr lang="ru-RU" altLang="ru-RU" sz="1600" b="1" dirty="0">
              <a:solidFill>
                <a:schemeClr val="tx1">
                  <a:lumMod val="85000"/>
                  <a:lumOff val="15000"/>
                </a:schemeClr>
              </a:solidFill>
              <a:effectLst>
                <a:glow rad="101600">
                  <a:schemeClr val="bg1">
                    <a:alpha val="60000"/>
                  </a:schemeClr>
                </a:glow>
              </a:effectLst>
              <a:latin typeface="Constantia" pitchFamily="18" charset="0"/>
              <a:cs typeface="Times New Roman" pitchFamily="18" charset="0"/>
            </a:endParaRPr>
          </a:p>
        </p:txBody>
      </p:sp>
    </p:spTree>
    <p:extLst>
      <p:ext uri="{BB962C8B-B14F-4D97-AF65-F5344CB8AC3E}">
        <p14:creationId xmlns:p14="http://schemas.microsoft.com/office/powerpoint/2010/main" val="4135467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Рисунок 3"/>
          <p:cNvPicPr>
            <a:picLocks noChangeAspect="1"/>
          </p:cNvPicPr>
          <p:nvPr/>
        </p:nvPicPr>
        <p:blipFill rotWithShape="1">
          <a:blip r:embed="rId3" cstate="print">
            <a:extLst>
              <a:ext uri="{28A0092B-C50C-407E-A947-70E740481C1C}">
                <a14:useLocalDpi xmlns:a14="http://schemas.microsoft.com/office/drawing/2010/main" val="0"/>
              </a:ext>
            </a:extLst>
          </a:blip>
          <a:srcRect b="6212"/>
          <a:stretch/>
        </p:blipFill>
        <p:spPr>
          <a:xfrm>
            <a:off x="320931" y="977329"/>
            <a:ext cx="1441021" cy="2025029"/>
          </a:xfrm>
          <a:prstGeom prst="rect">
            <a:avLst/>
          </a:prstGeom>
          <a:ln>
            <a:noFill/>
          </a:ln>
          <a:effectLst>
            <a:outerShdw blurRad="292100" dist="139700" dir="2700000" algn="tl" rotWithShape="0">
              <a:srgbClr val="333333">
                <a:alpha val="65000"/>
              </a:srgbClr>
            </a:outerShdw>
          </a:effectLst>
        </p:spPr>
      </p:pic>
      <p:sp>
        <p:nvSpPr>
          <p:cNvPr id="5" name="Заголовок 1"/>
          <p:cNvSpPr>
            <a:spLocks noGrp="1"/>
          </p:cNvSpPr>
          <p:nvPr>
            <p:ph type="title"/>
          </p:nvPr>
        </p:nvSpPr>
        <p:spPr>
          <a:xfrm>
            <a:off x="-245014" y="-99392"/>
            <a:ext cx="8229600" cy="1143000"/>
          </a:xfrm>
        </p:spPr>
        <p:txBody>
          <a:bodyPr>
            <a:normAutofit fontScale="90000"/>
          </a:bodyPr>
          <a:lstStyle/>
          <a:p>
            <a:r>
              <a:rPr lang="ru-RU" sz="3600" b="1" dirty="0" smtClean="0">
                <a:solidFill>
                  <a:srgbClr val="3F007E"/>
                </a:solidFill>
                <a:effectLst>
                  <a:glow rad="101600">
                    <a:schemeClr val="bg1">
                      <a:alpha val="60000"/>
                    </a:schemeClr>
                  </a:glow>
                </a:effectLst>
                <a:latin typeface="Constantia" pitchFamily="18" charset="0"/>
              </a:rPr>
              <a:t>Почетные работники общего образования РФ</a:t>
            </a:r>
            <a:endParaRPr lang="ru-RU" sz="3600" b="1" dirty="0">
              <a:solidFill>
                <a:srgbClr val="3F007E"/>
              </a:solidFill>
              <a:effectLst>
                <a:glow rad="101600">
                  <a:schemeClr val="bg1">
                    <a:alpha val="60000"/>
                  </a:schemeClr>
                </a:glow>
              </a:effectLst>
              <a:latin typeface="Constantia" pitchFamily="18" charset="0"/>
            </a:endParaRPr>
          </a:p>
        </p:txBody>
      </p:sp>
      <p:pic>
        <p:nvPicPr>
          <p:cNvPr id="7" name="Рисунок 6"/>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25000"/>
                    </a14:imgEffect>
                    <a14:imgEffect>
                      <a14:colorTemperature colorTemp="7200"/>
                    </a14:imgEffect>
                    <a14:imgEffect>
                      <a14:brightnessContrast contrast="20000"/>
                    </a14:imgEffect>
                  </a14:imgLayer>
                </a14:imgProps>
              </a:ext>
              <a:ext uri="{28A0092B-C50C-407E-A947-70E740481C1C}">
                <a14:useLocalDpi xmlns:a14="http://schemas.microsoft.com/office/drawing/2010/main" val="0"/>
              </a:ext>
            </a:extLst>
          </a:blip>
          <a:srcRect l="17246" t="5391" r="17569" b="16449"/>
          <a:stretch/>
        </p:blipFill>
        <p:spPr>
          <a:xfrm>
            <a:off x="7579114" y="2132857"/>
            <a:ext cx="1364282" cy="1784322"/>
          </a:xfrm>
          <a:prstGeom prst="rect">
            <a:avLst/>
          </a:prstGeom>
          <a:ln>
            <a:noFill/>
          </a:ln>
          <a:effectLst>
            <a:outerShdw blurRad="292100" dist="139700" dir="2700000" algn="tl" rotWithShape="0">
              <a:srgbClr val="333333">
                <a:alpha val="65000"/>
              </a:srgbClr>
            </a:outerShdw>
          </a:effectLst>
        </p:spPr>
      </p:pic>
      <p:sp>
        <p:nvSpPr>
          <p:cNvPr id="8" name="Прямоугольник 7"/>
          <p:cNvSpPr/>
          <p:nvPr/>
        </p:nvSpPr>
        <p:spPr>
          <a:xfrm>
            <a:off x="3917832" y="3222163"/>
            <a:ext cx="1647403" cy="338554"/>
          </a:xfrm>
          <a:prstGeom prst="rect">
            <a:avLst/>
          </a:prstGeom>
        </p:spPr>
        <p:txBody>
          <a:bodyPr wrap="square">
            <a:spAutoFit/>
          </a:bodyPr>
          <a:lstStyle/>
          <a:p>
            <a:pPr lvl="0" algn="just" eaLnBrk="0" fontAlgn="base" hangingPunct="0">
              <a:spcBef>
                <a:spcPct val="0"/>
              </a:spcBef>
              <a:spcAft>
                <a:spcPct val="0"/>
              </a:spcAft>
            </a:pPr>
            <a:r>
              <a:rPr lang="ru-RU" altLang="ru-RU" sz="1600" b="1" dirty="0" smtClean="0">
                <a:solidFill>
                  <a:schemeClr val="tx1">
                    <a:lumMod val="85000"/>
                    <a:lumOff val="15000"/>
                  </a:schemeClr>
                </a:solidFill>
                <a:effectLst>
                  <a:glow rad="101600">
                    <a:schemeClr val="bg1">
                      <a:alpha val="60000"/>
                    </a:schemeClr>
                  </a:glow>
                </a:effectLst>
                <a:latin typeface="Constantia" pitchFamily="18" charset="0"/>
                <a:cs typeface="Times New Roman" pitchFamily="18" charset="0"/>
              </a:rPr>
              <a:t>Глухова О.Н.</a:t>
            </a:r>
            <a:endParaRPr lang="ru-RU" altLang="ru-RU" sz="1600" b="1" dirty="0">
              <a:solidFill>
                <a:schemeClr val="tx1">
                  <a:lumMod val="85000"/>
                  <a:lumOff val="15000"/>
                </a:schemeClr>
              </a:solidFill>
              <a:effectLst>
                <a:glow rad="101600">
                  <a:schemeClr val="bg1">
                    <a:alpha val="60000"/>
                  </a:schemeClr>
                </a:glow>
              </a:effectLst>
              <a:latin typeface="Constantia" pitchFamily="18" charset="0"/>
              <a:cs typeface="Times New Roman" pitchFamily="18" charset="0"/>
            </a:endParaRPr>
          </a:p>
        </p:txBody>
      </p:sp>
      <p:sp>
        <p:nvSpPr>
          <p:cNvPr id="9" name="Прямоугольник 8"/>
          <p:cNvSpPr/>
          <p:nvPr/>
        </p:nvSpPr>
        <p:spPr>
          <a:xfrm>
            <a:off x="141340" y="6139467"/>
            <a:ext cx="1800200" cy="338554"/>
          </a:xfrm>
          <a:prstGeom prst="rect">
            <a:avLst/>
          </a:prstGeom>
        </p:spPr>
        <p:txBody>
          <a:bodyPr wrap="square">
            <a:spAutoFit/>
          </a:bodyPr>
          <a:lstStyle/>
          <a:p>
            <a:pPr lvl="0" algn="just" eaLnBrk="0" fontAlgn="base" hangingPunct="0">
              <a:spcBef>
                <a:spcPct val="0"/>
              </a:spcBef>
              <a:spcAft>
                <a:spcPct val="0"/>
              </a:spcAft>
            </a:pPr>
            <a:r>
              <a:rPr lang="ru-RU" altLang="ru-RU" sz="1600" b="1" dirty="0" err="1" smtClean="0">
                <a:solidFill>
                  <a:schemeClr val="tx1">
                    <a:lumMod val="85000"/>
                    <a:lumOff val="15000"/>
                  </a:schemeClr>
                </a:solidFill>
                <a:effectLst>
                  <a:glow rad="101600">
                    <a:schemeClr val="bg1">
                      <a:alpha val="60000"/>
                    </a:schemeClr>
                  </a:glow>
                </a:effectLst>
                <a:latin typeface="Constantia" pitchFamily="18" charset="0"/>
                <a:cs typeface="Times New Roman" pitchFamily="18" charset="0"/>
              </a:rPr>
              <a:t>Седловская</a:t>
            </a:r>
            <a:r>
              <a:rPr lang="ru-RU" altLang="ru-RU" sz="1600" b="1" dirty="0" smtClean="0">
                <a:solidFill>
                  <a:schemeClr val="tx1">
                    <a:lumMod val="85000"/>
                    <a:lumOff val="15000"/>
                  </a:schemeClr>
                </a:solidFill>
                <a:effectLst>
                  <a:glow rad="101600">
                    <a:schemeClr val="bg1">
                      <a:alpha val="60000"/>
                    </a:schemeClr>
                  </a:glow>
                </a:effectLst>
                <a:latin typeface="Constantia" pitchFamily="18" charset="0"/>
                <a:cs typeface="Times New Roman" pitchFamily="18" charset="0"/>
              </a:rPr>
              <a:t> Т.Н.</a:t>
            </a:r>
            <a:endParaRPr lang="ru-RU" altLang="ru-RU" sz="1600" b="1" dirty="0">
              <a:solidFill>
                <a:schemeClr val="tx1">
                  <a:lumMod val="85000"/>
                  <a:lumOff val="15000"/>
                </a:schemeClr>
              </a:solidFill>
              <a:effectLst>
                <a:glow rad="101600">
                  <a:schemeClr val="bg1">
                    <a:alpha val="60000"/>
                  </a:schemeClr>
                </a:glow>
              </a:effectLst>
              <a:latin typeface="Constantia" pitchFamily="18" charset="0"/>
              <a:cs typeface="Times New Roman" pitchFamily="18" charset="0"/>
            </a:endParaRPr>
          </a:p>
        </p:txBody>
      </p:sp>
      <p:pic>
        <p:nvPicPr>
          <p:cNvPr id="2" name="Рисунок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43832" y="836712"/>
            <a:ext cx="1342863" cy="2012851"/>
          </a:xfrm>
          <a:prstGeom prst="rect">
            <a:avLst/>
          </a:prstGeom>
          <a:ln>
            <a:noFill/>
          </a:ln>
          <a:effectLst>
            <a:outerShdw blurRad="292100" dist="139700" dir="2700000" algn="tl" rotWithShape="0">
              <a:srgbClr val="333333">
                <a:alpha val="65000"/>
              </a:srgbClr>
            </a:outerShdw>
          </a:effectLst>
        </p:spPr>
      </p:pic>
      <p:pic>
        <p:nvPicPr>
          <p:cNvPr id="3" name="Рисунок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10957" y="1313318"/>
            <a:ext cx="1408213" cy="1877616"/>
          </a:xfrm>
          <a:prstGeom prst="rect">
            <a:avLst/>
          </a:prstGeom>
          <a:ln>
            <a:noFill/>
          </a:ln>
          <a:effectLst>
            <a:outerShdw blurRad="292100" dist="139700" dir="2700000" algn="tl" rotWithShape="0">
              <a:srgbClr val="333333">
                <a:alpha val="65000"/>
              </a:srgbClr>
            </a:outerShdw>
          </a:effectLst>
        </p:spPr>
      </p:pic>
      <p:sp>
        <p:nvSpPr>
          <p:cNvPr id="10" name="Прямоугольник 9"/>
          <p:cNvSpPr/>
          <p:nvPr/>
        </p:nvSpPr>
        <p:spPr>
          <a:xfrm>
            <a:off x="3795145" y="6314547"/>
            <a:ext cx="1800200" cy="338554"/>
          </a:xfrm>
          <a:prstGeom prst="rect">
            <a:avLst/>
          </a:prstGeom>
        </p:spPr>
        <p:txBody>
          <a:bodyPr wrap="square">
            <a:spAutoFit/>
          </a:bodyPr>
          <a:lstStyle/>
          <a:p>
            <a:pPr lvl="0" algn="just" eaLnBrk="0" fontAlgn="base" hangingPunct="0">
              <a:spcBef>
                <a:spcPct val="0"/>
              </a:spcBef>
              <a:spcAft>
                <a:spcPct val="0"/>
              </a:spcAft>
            </a:pPr>
            <a:r>
              <a:rPr lang="ru-RU" altLang="ru-RU" sz="1600" b="1" dirty="0" smtClean="0">
                <a:solidFill>
                  <a:schemeClr val="tx1">
                    <a:lumMod val="85000"/>
                    <a:lumOff val="15000"/>
                  </a:schemeClr>
                </a:solidFill>
                <a:effectLst>
                  <a:glow rad="101600">
                    <a:schemeClr val="bg1">
                      <a:alpha val="60000"/>
                    </a:schemeClr>
                  </a:glow>
                </a:effectLst>
                <a:latin typeface="Constantia" pitchFamily="18" charset="0"/>
                <a:cs typeface="Times New Roman" pitchFamily="18" charset="0"/>
              </a:rPr>
              <a:t>Кузнецова Е.А.</a:t>
            </a:r>
            <a:endParaRPr lang="ru-RU" altLang="ru-RU" sz="1600" b="1" dirty="0">
              <a:solidFill>
                <a:schemeClr val="tx1">
                  <a:lumMod val="85000"/>
                  <a:lumOff val="15000"/>
                </a:schemeClr>
              </a:solidFill>
              <a:effectLst>
                <a:glow rad="101600">
                  <a:schemeClr val="bg1">
                    <a:alpha val="60000"/>
                  </a:schemeClr>
                </a:glow>
              </a:effectLst>
              <a:latin typeface="Constantia" pitchFamily="18" charset="0"/>
              <a:cs typeface="Times New Roman" pitchFamily="18" charset="0"/>
            </a:endParaRPr>
          </a:p>
        </p:txBody>
      </p:sp>
      <p:sp>
        <p:nvSpPr>
          <p:cNvPr id="11" name="Прямоугольник 10"/>
          <p:cNvSpPr/>
          <p:nvPr/>
        </p:nvSpPr>
        <p:spPr>
          <a:xfrm>
            <a:off x="7556293" y="6478021"/>
            <a:ext cx="1576222" cy="338554"/>
          </a:xfrm>
          <a:prstGeom prst="rect">
            <a:avLst/>
          </a:prstGeom>
        </p:spPr>
        <p:txBody>
          <a:bodyPr wrap="square">
            <a:spAutoFit/>
          </a:bodyPr>
          <a:lstStyle/>
          <a:p>
            <a:pPr lvl="0" algn="just" eaLnBrk="0" fontAlgn="base" hangingPunct="0">
              <a:spcBef>
                <a:spcPct val="0"/>
              </a:spcBef>
              <a:spcAft>
                <a:spcPct val="0"/>
              </a:spcAft>
            </a:pPr>
            <a:r>
              <a:rPr lang="ru-RU" altLang="ru-RU" sz="1600" b="1" dirty="0" err="1" smtClean="0">
                <a:solidFill>
                  <a:schemeClr val="tx1">
                    <a:lumMod val="85000"/>
                    <a:lumOff val="15000"/>
                  </a:schemeClr>
                </a:solidFill>
                <a:effectLst>
                  <a:glow rad="101600">
                    <a:schemeClr val="bg1">
                      <a:alpha val="60000"/>
                    </a:schemeClr>
                  </a:glow>
                </a:effectLst>
                <a:latin typeface="Constantia" pitchFamily="18" charset="0"/>
                <a:cs typeface="Times New Roman" pitchFamily="18" charset="0"/>
              </a:rPr>
              <a:t>Шендря</a:t>
            </a:r>
            <a:r>
              <a:rPr lang="ru-RU" altLang="ru-RU" sz="1600" b="1" dirty="0" smtClean="0">
                <a:solidFill>
                  <a:schemeClr val="tx1">
                    <a:lumMod val="85000"/>
                    <a:lumOff val="15000"/>
                  </a:schemeClr>
                </a:solidFill>
                <a:effectLst>
                  <a:glow rad="101600">
                    <a:schemeClr val="bg1">
                      <a:alpha val="60000"/>
                    </a:schemeClr>
                  </a:glow>
                </a:effectLst>
                <a:latin typeface="Constantia" pitchFamily="18" charset="0"/>
                <a:cs typeface="Times New Roman" pitchFamily="18" charset="0"/>
              </a:rPr>
              <a:t> Н.В.</a:t>
            </a:r>
            <a:endParaRPr lang="ru-RU" altLang="ru-RU" sz="1600" b="1" dirty="0">
              <a:solidFill>
                <a:schemeClr val="tx1">
                  <a:lumMod val="85000"/>
                  <a:lumOff val="15000"/>
                </a:schemeClr>
              </a:solidFill>
              <a:effectLst>
                <a:glow rad="101600">
                  <a:schemeClr val="bg1">
                    <a:alpha val="60000"/>
                  </a:schemeClr>
                </a:glow>
              </a:effectLst>
              <a:latin typeface="Constantia" pitchFamily="18" charset="0"/>
              <a:cs typeface="Times New Roman" pitchFamily="18" charset="0"/>
            </a:endParaRPr>
          </a:p>
        </p:txBody>
      </p:sp>
      <p:pic>
        <p:nvPicPr>
          <p:cNvPr id="12" name="Рисунок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29906" y="1344548"/>
            <a:ext cx="1431772" cy="1877615"/>
          </a:xfrm>
          <a:prstGeom prst="rect">
            <a:avLst/>
          </a:prstGeom>
          <a:ln>
            <a:noFill/>
          </a:ln>
          <a:effectLst>
            <a:outerShdw blurRad="292100" dist="139700" dir="2700000" algn="tl" rotWithShape="0">
              <a:srgbClr val="333333">
                <a:alpha val="65000"/>
              </a:srgbClr>
            </a:outerShdw>
          </a:effectLst>
        </p:spPr>
      </p:pic>
      <p:pic>
        <p:nvPicPr>
          <p:cNvPr id="13" name="Рисунок 12"/>
          <p:cNvPicPr>
            <a:picLocks noChangeAspect="1"/>
          </p:cNvPicPr>
          <p:nvPr/>
        </p:nvPicPr>
        <p:blipFill rotWithShape="1">
          <a:blip r:embed="rId9" cstate="print">
            <a:extLst>
              <a:ext uri="{28A0092B-C50C-407E-A947-70E740481C1C}">
                <a14:useLocalDpi xmlns:a14="http://schemas.microsoft.com/office/drawing/2010/main" val="0"/>
              </a:ext>
            </a:extLst>
          </a:blip>
          <a:srcRect t="6925"/>
          <a:stretch/>
        </p:blipFill>
        <p:spPr>
          <a:xfrm>
            <a:off x="7611062" y="4505325"/>
            <a:ext cx="1352244" cy="1884808"/>
          </a:xfrm>
          <a:prstGeom prst="rect">
            <a:avLst/>
          </a:prstGeom>
          <a:ln>
            <a:noFill/>
          </a:ln>
          <a:effectLst>
            <a:outerShdw blurRad="292100" dist="139700" dir="2700000" algn="tl" rotWithShape="0">
              <a:srgbClr val="333333">
                <a:alpha val="65000"/>
              </a:srgbClr>
            </a:outerShdw>
          </a:effectLst>
        </p:spPr>
      </p:pic>
      <p:pic>
        <p:nvPicPr>
          <p:cNvPr id="14" name="Рисунок 13"/>
          <p:cNvPicPr>
            <a:picLocks noChangeAspect="1"/>
          </p:cNvPicPr>
          <p:nvPr/>
        </p:nvPicPr>
        <p:blipFill rotWithShape="1">
          <a:blip r:embed="rId10" cstate="print">
            <a:extLst>
              <a:ext uri="{28A0092B-C50C-407E-A947-70E740481C1C}">
                <a14:useLocalDpi xmlns:a14="http://schemas.microsoft.com/office/drawing/2010/main" val="0"/>
              </a:ext>
            </a:extLst>
          </a:blip>
          <a:srcRect t="4527"/>
          <a:stretch/>
        </p:blipFill>
        <p:spPr>
          <a:xfrm>
            <a:off x="251520" y="3917178"/>
            <a:ext cx="1465809" cy="2096459"/>
          </a:xfrm>
          <a:prstGeom prst="rect">
            <a:avLst/>
          </a:prstGeom>
          <a:ln>
            <a:noFill/>
          </a:ln>
          <a:effectLst>
            <a:outerShdw blurRad="292100" dist="139700" dir="2700000" algn="tl" rotWithShape="0">
              <a:srgbClr val="333333">
                <a:alpha val="65000"/>
              </a:srgbClr>
            </a:outerShdw>
          </a:effectLst>
        </p:spPr>
      </p:pic>
      <p:pic>
        <p:nvPicPr>
          <p:cNvPr id="15" name="Рисунок 1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792252" y="4051369"/>
            <a:ext cx="1427154" cy="2187648"/>
          </a:xfrm>
          <a:prstGeom prst="rect">
            <a:avLst/>
          </a:prstGeom>
          <a:ln>
            <a:noFill/>
          </a:ln>
          <a:effectLst>
            <a:outerShdw blurRad="292100" dist="139700" dir="2700000" algn="tl" rotWithShape="0">
              <a:srgbClr val="333333">
                <a:alpha val="65000"/>
              </a:srgbClr>
            </a:outerShdw>
          </a:effectLst>
        </p:spPr>
      </p:pic>
      <p:pic>
        <p:nvPicPr>
          <p:cNvPr id="16" name="Рисунок 1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127375" y="4200971"/>
            <a:ext cx="1441021" cy="1921361"/>
          </a:xfrm>
          <a:prstGeom prst="rect">
            <a:avLst/>
          </a:prstGeom>
          <a:ln>
            <a:noFill/>
          </a:ln>
          <a:effectLst>
            <a:outerShdw blurRad="292100" dist="139700" dir="2700000" algn="tl" rotWithShape="0">
              <a:srgbClr val="333333">
                <a:alpha val="65000"/>
              </a:srgbClr>
            </a:outerShdw>
          </a:effectLst>
        </p:spPr>
      </p:pic>
      <p:pic>
        <p:nvPicPr>
          <p:cNvPr id="17" name="Рисунок 16"/>
          <p:cNvPicPr>
            <a:picLocks noChangeAspect="1"/>
          </p:cNvPicPr>
          <p:nvPr/>
        </p:nvPicPr>
        <p:blipFill rotWithShape="1">
          <a:blip r:embed="rId13" cstate="print">
            <a:extLst>
              <a:ext uri="{28A0092B-C50C-407E-A947-70E740481C1C}">
                <a14:useLocalDpi xmlns:a14="http://schemas.microsoft.com/office/drawing/2010/main" val="0"/>
              </a:ext>
            </a:extLst>
          </a:blip>
          <a:srcRect l="1" t="3622" r="6345" b="11615"/>
          <a:stretch/>
        </p:blipFill>
        <p:spPr>
          <a:xfrm>
            <a:off x="3934600" y="4200971"/>
            <a:ext cx="1457032" cy="1979198"/>
          </a:xfrm>
          <a:prstGeom prst="rect">
            <a:avLst/>
          </a:prstGeom>
          <a:ln>
            <a:noFill/>
          </a:ln>
          <a:effectLst>
            <a:outerShdw blurRad="292100" dist="139700" dir="2700000" algn="tl" rotWithShape="0">
              <a:srgbClr val="333333">
                <a:alpha val="65000"/>
              </a:srgbClr>
            </a:outerShdw>
          </a:effectLst>
        </p:spPr>
      </p:pic>
      <p:pic>
        <p:nvPicPr>
          <p:cNvPr id="6" name="Рисунок 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768586" y="140232"/>
            <a:ext cx="1068664" cy="1849612"/>
          </a:xfrm>
          <a:prstGeom prst="rect">
            <a:avLst/>
          </a:prstGeom>
        </p:spPr>
      </p:pic>
      <p:sp>
        <p:nvSpPr>
          <p:cNvPr id="18" name="Прямоугольник 17"/>
          <p:cNvSpPr/>
          <p:nvPr/>
        </p:nvSpPr>
        <p:spPr>
          <a:xfrm>
            <a:off x="160722" y="3052886"/>
            <a:ext cx="1647403" cy="338554"/>
          </a:xfrm>
          <a:prstGeom prst="rect">
            <a:avLst/>
          </a:prstGeom>
        </p:spPr>
        <p:txBody>
          <a:bodyPr wrap="square">
            <a:spAutoFit/>
          </a:bodyPr>
          <a:lstStyle/>
          <a:p>
            <a:pPr lvl="0" algn="just" eaLnBrk="0" fontAlgn="base" hangingPunct="0">
              <a:spcBef>
                <a:spcPct val="0"/>
              </a:spcBef>
              <a:spcAft>
                <a:spcPct val="0"/>
              </a:spcAft>
            </a:pPr>
            <a:r>
              <a:rPr lang="ru-RU" altLang="ru-RU" sz="1600" b="1" dirty="0" err="1" smtClean="0">
                <a:solidFill>
                  <a:schemeClr val="tx1">
                    <a:lumMod val="85000"/>
                    <a:lumOff val="15000"/>
                  </a:schemeClr>
                </a:solidFill>
                <a:effectLst>
                  <a:glow rad="101600">
                    <a:schemeClr val="bg1">
                      <a:alpha val="60000"/>
                    </a:schemeClr>
                  </a:glow>
                </a:effectLst>
                <a:latin typeface="Constantia" pitchFamily="18" charset="0"/>
                <a:cs typeface="Times New Roman" pitchFamily="18" charset="0"/>
              </a:rPr>
              <a:t>Мисечко</a:t>
            </a:r>
            <a:r>
              <a:rPr lang="ru-RU" altLang="ru-RU" sz="1600" b="1" dirty="0" smtClean="0">
                <a:solidFill>
                  <a:schemeClr val="tx1">
                    <a:lumMod val="85000"/>
                    <a:lumOff val="15000"/>
                  </a:schemeClr>
                </a:solidFill>
                <a:effectLst>
                  <a:glow rad="101600">
                    <a:schemeClr val="bg1">
                      <a:alpha val="60000"/>
                    </a:schemeClr>
                  </a:glow>
                </a:effectLst>
                <a:latin typeface="Constantia" pitchFamily="18" charset="0"/>
                <a:cs typeface="Times New Roman" pitchFamily="18" charset="0"/>
              </a:rPr>
              <a:t> Л.М.</a:t>
            </a:r>
            <a:endParaRPr lang="ru-RU" altLang="ru-RU" sz="1600" b="1" dirty="0">
              <a:solidFill>
                <a:schemeClr val="tx1">
                  <a:lumMod val="85000"/>
                  <a:lumOff val="15000"/>
                </a:schemeClr>
              </a:solidFill>
              <a:effectLst>
                <a:glow rad="101600">
                  <a:schemeClr val="bg1">
                    <a:alpha val="60000"/>
                  </a:schemeClr>
                </a:glow>
              </a:effectLst>
              <a:latin typeface="Constantia" pitchFamily="18" charset="0"/>
              <a:cs typeface="Times New Roman" pitchFamily="18" charset="0"/>
            </a:endParaRPr>
          </a:p>
        </p:txBody>
      </p:sp>
      <p:sp>
        <p:nvSpPr>
          <p:cNvPr id="19" name="Прямоугольник 18"/>
          <p:cNvSpPr/>
          <p:nvPr/>
        </p:nvSpPr>
        <p:spPr>
          <a:xfrm>
            <a:off x="2024183" y="3284984"/>
            <a:ext cx="1893649" cy="338554"/>
          </a:xfrm>
          <a:prstGeom prst="rect">
            <a:avLst/>
          </a:prstGeom>
        </p:spPr>
        <p:txBody>
          <a:bodyPr wrap="square">
            <a:spAutoFit/>
          </a:bodyPr>
          <a:lstStyle/>
          <a:p>
            <a:pPr lvl="0" algn="just" eaLnBrk="0" fontAlgn="base" hangingPunct="0">
              <a:spcBef>
                <a:spcPct val="0"/>
              </a:spcBef>
              <a:spcAft>
                <a:spcPct val="0"/>
              </a:spcAft>
            </a:pPr>
            <a:r>
              <a:rPr lang="ru-RU" altLang="ru-RU" sz="1600" b="1" dirty="0" smtClean="0">
                <a:solidFill>
                  <a:schemeClr val="tx1">
                    <a:lumMod val="85000"/>
                    <a:lumOff val="15000"/>
                  </a:schemeClr>
                </a:solidFill>
                <a:effectLst>
                  <a:glow rad="101600">
                    <a:schemeClr val="bg1">
                      <a:alpha val="60000"/>
                    </a:schemeClr>
                  </a:glow>
                </a:effectLst>
                <a:latin typeface="Constantia" pitchFamily="18" charset="0"/>
                <a:cs typeface="Times New Roman" pitchFamily="18" charset="0"/>
              </a:rPr>
              <a:t>Скворцова О.Г.</a:t>
            </a:r>
            <a:endParaRPr lang="ru-RU" altLang="ru-RU" sz="1600" b="1" dirty="0">
              <a:solidFill>
                <a:schemeClr val="tx1">
                  <a:lumMod val="85000"/>
                  <a:lumOff val="15000"/>
                </a:schemeClr>
              </a:solidFill>
              <a:effectLst>
                <a:glow rad="101600">
                  <a:schemeClr val="bg1">
                    <a:alpha val="60000"/>
                  </a:schemeClr>
                </a:glow>
              </a:effectLst>
              <a:latin typeface="Constantia" pitchFamily="18" charset="0"/>
              <a:cs typeface="Times New Roman" pitchFamily="18" charset="0"/>
            </a:endParaRPr>
          </a:p>
        </p:txBody>
      </p:sp>
      <p:sp>
        <p:nvSpPr>
          <p:cNvPr id="20" name="Прямоугольник 19"/>
          <p:cNvSpPr/>
          <p:nvPr/>
        </p:nvSpPr>
        <p:spPr>
          <a:xfrm>
            <a:off x="5595345" y="2946430"/>
            <a:ext cx="1647403" cy="338554"/>
          </a:xfrm>
          <a:prstGeom prst="rect">
            <a:avLst/>
          </a:prstGeom>
        </p:spPr>
        <p:txBody>
          <a:bodyPr wrap="square">
            <a:spAutoFit/>
          </a:bodyPr>
          <a:lstStyle/>
          <a:p>
            <a:pPr lvl="0" algn="just" eaLnBrk="0" fontAlgn="base" hangingPunct="0">
              <a:spcBef>
                <a:spcPct val="0"/>
              </a:spcBef>
              <a:spcAft>
                <a:spcPct val="0"/>
              </a:spcAft>
            </a:pPr>
            <a:r>
              <a:rPr lang="ru-RU" altLang="ru-RU" sz="1600" b="1" dirty="0" smtClean="0">
                <a:solidFill>
                  <a:schemeClr val="tx1">
                    <a:lumMod val="85000"/>
                    <a:lumOff val="15000"/>
                  </a:schemeClr>
                </a:solidFill>
                <a:effectLst>
                  <a:glow rad="101600">
                    <a:schemeClr val="bg1">
                      <a:alpha val="60000"/>
                    </a:schemeClr>
                  </a:glow>
                </a:effectLst>
                <a:latin typeface="Constantia" pitchFamily="18" charset="0"/>
                <a:cs typeface="Times New Roman" pitchFamily="18" charset="0"/>
              </a:rPr>
              <a:t>Симонова Л.А.</a:t>
            </a:r>
            <a:endParaRPr lang="ru-RU" altLang="ru-RU" sz="1600" b="1" dirty="0">
              <a:solidFill>
                <a:schemeClr val="tx1">
                  <a:lumMod val="85000"/>
                  <a:lumOff val="15000"/>
                </a:schemeClr>
              </a:solidFill>
              <a:effectLst>
                <a:glow rad="101600">
                  <a:schemeClr val="bg1">
                    <a:alpha val="60000"/>
                  </a:schemeClr>
                </a:glow>
              </a:effectLst>
              <a:latin typeface="Constantia" pitchFamily="18" charset="0"/>
              <a:cs typeface="Times New Roman" pitchFamily="18" charset="0"/>
            </a:endParaRPr>
          </a:p>
        </p:txBody>
      </p:sp>
      <p:sp>
        <p:nvSpPr>
          <p:cNvPr id="21" name="Прямоугольник 20"/>
          <p:cNvSpPr/>
          <p:nvPr/>
        </p:nvSpPr>
        <p:spPr>
          <a:xfrm>
            <a:off x="7556293" y="3944121"/>
            <a:ext cx="1647403" cy="338554"/>
          </a:xfrm>
          <a:prstGeom prst="rect">
            <a:avLst/>
          </a:prstGeom>
        </p:spPr>
        <p:txBody>
          <a:bodyPr wrap="square">
            <a:spAutoFit/>
          </a:bodyPr>
          <a:lstStyle/>
          <a:p>
            <a:pPr lvl="0" algn="just" eaLnBrk="0" fontAlgn="base" hangingPunct="0">
              <a:spcBef>
                <a:spcPct val="0"/>
              </a:spcBef>
              <a:spcAft>
                <a:spcPct val="0"/>
              </a:spcAft>
            </a:pPr>
            <a:r>
              <a:rPr lang="ru-RU" altLang="ru-RU" sz="1600" b="1" dirty="0" smtClean="0">
                <a:solidFill>
                  <a:schemeClr val="tx1">
                    <a:lumMod val="85000"/>
                    <a:lumOff val="15000"/>
                  </a:schemeClr>
                </a:solidFill>
                <a:effectLst>
                  <a:glow rad="101600">
                    <a:schemeClr val="bg1">
                      <a:alpha val="60000"/>
                    </a:schemeClr>
                  </a:glow>
                </a:effectLst>
                <a:latin typeface="Constantia" pitchFamily="18" charset="0"/>
                <a:cs typeface="Times New Roman" pitchFamily="18" charset="0"/>
              </a:rPr>
              <a:t>Ерёмин М.А.</a:t>
            </a:r>
            <a:endParaRPr lang="ru-RU" altLang="ru-RU" sz="1600" b="1" dirty="0">
              <a:solidFill>
                <a:schemeClr val="tx1">
                  <a:lumMod val="85000"/>
                  <a:lumOff val="15000"/>
                </a:schemeClr>
              </a:solidFill>
              <a:effectLst>
                <a:glow rad="101600">
                  <a:schemeClr val="bg1">
                    <a:alpha val="60000"/>
                  </a:schemeClr>
                </a:glow>
              </a:effectLst>
              <a:latin typeface="Constantia" pitchFamily="18" charset="0"/>
              <a:cs typeface="Times New Roman" pitchFamily="18" charset="0"/>
            </a:endParaRPr>
          </a:p>
        </p:txBody>
      </p:sp>
      <p:sp>
        <p:nvSpPr>
          <p:cNvPr id="22" name="Прямоугольник 21"/>
          <p:cNvSpPr/>
          <p:nvPr/>
        </p:nvSpPr>
        <p:spPr>
          <a:xfrm>
            <a:off x="1957450" y="6180169"/>
            <a:ext cx="1780870" cy="338554"/>
          </a:xfrm>
          <a:prstGeom prst="rect">
            <a:avLst/>
          </a:prstGeom>
        </p:spPr>
        <p:txBody>
          <a:bodyPr wrap="square">
            <a:spAutoFit/>
          </a:bodyPr>
          <a:lstStyle/>
          <a:p>
            <a:pPr lvl="0" algn="just" eaLnBrk="0" fontAlgn="base" hangingPunct="0">
              <a:spcBef>
                <a:spcPct val="0"/>
              </a:spcBef>
              <a:spcAft>
                <a:spcPct val="0"/>
              </a:spcAft>
            </a:pPr>
            <a:r>
              <a:rPr lang="ru-RU" altLang="ru-RU" sz="1600" b="1" dirty="0" err="1" smtClean="0">
                <a:solidFill>
                  <a:schemeClr val="tx1">
                    <a:lumMod val="85000"/>
                    <a:lumOff val="15000"/>
                  </a:schemeClr>
                </a:solidFill>
                <a:effectLst>
                  <a:glow rad="101600">
                    <a:schemeClr val="bg1">
                      <a:alpha val="60000"/>
                    </a:schemeClr>
                  </a:glow>
                </a:effectLst>
                <a:latin typeface="Constantia" pitchFamily="18" charset="0"/>
                <a:cs typeface="Times New Roman" pitchFamily="18" charset="0"/>
              </a:rPr>
              <a:t>Лукоянова</a:t>
            </a:r>
            <a:r>
              <a:rPr lang="ru-RU" altLang="ru-RU" sz="1600" b="1" dirty="0" smtClean="0">
                <a:solidFill>
                  <a:schemeClr val="tx1">
                    <a:lumMod val="85000"/>
                    <a:lumOff val="15000"/>
                  </a:schemeClr>
                </a:solidFill>
                <a:effectLst>
                  <a:glow rad="101600">
                    <a:schemeClr val="bg1">
                      <a:alpha val="60000"/>
                    </a:schemeClr>
                  </a:glow>
                </a:effectLst>
                <a:latin typeface="Constantia" pitchFamily="18" charset="0"/>
                <a:cs typeface="Times New Roman" pitchFamily="18" charset="0"/>
              </a:rPr>
              <a:t> Л.И.</a:t>
            </a:r>
            <a:endParaRPr lang="ru-RU" altLang="ru-RU" sz="1600" b="1" dirty="0">
              <a:solidFill>
                <a:schemeClr val="tx1">
                  <a:lumMod val="85000"/>
                  <a:lumOff val="15000"/>
                </a:schemeClr>
              </a:solidFill>
              <a:effectLst>
                <a:glow rad="101600">
                  <a:schemeClr val="bg1">
                    <a:alpha val="60000"/>
                  </a:schemeClr>
                </a:glow>
              </a:effectLst>
              <a:latin typeface="Constantia" pitchFamily="18" charset="0"/>
              <a:cs typeface="Times New Roman" pitchFamily="18" charset="0"/>
            </a:endParaRPr>
          </a:p>
        </p:txBody>
      </p:sp>
      <p:sp>
        <p:nvSpPr>
          <p:cNvPr id="23" name="Прямоугольник 22"/>
          <p:cNvSpPr/>
          <p:nvPr/>
        </p:nvSpPr>
        <p:spPr>
          <a:xfrm>
            <a:off x="5682127" y="6308744"/>
            <a:ext cx="1647403" cy="338554"/>
          </a:xfrm>
          <a:prstGeom prst="rect">
            <a:avLst/>
          </a:prstGeom>
        </p:spPr>
        <p:txBody>
          <a:bodyPr wrap="square">
            <a:spAutoFit/>
          </a:bodyPr>
          <a:lstStyle/>
          <a:p>
            <a:pPr lvl="0" algn="just" eaLnBrk="0" fontAlgn="base" hangingPunct="0">
              <a:spcBef>
                <a:spcPct val="0"/>
              </a:spcBef>
              <a:spcAft>
                <a:spcPct val="0"/>
              </a:spcAft>
            </a:pPr>
            <a:r>
              <a:rPr lang="ru-RU" altLang="ru-RU" sz="1600" b="1" dirty="0" err="1" smtClean="0">
                <a:solidFill>
                  <a:schemeClr val="tx1">
                    <a:lumMod val="85000"/>
                    <a:lumOff val="15000"/>
                  </a:schemeClr>
                </a:solidFill>
                <a:effectLst>
                  <a:glow rad="101600">
                    <a:schemeClr val="bg1">
                      <a:alpha val="60000"/>
                    </a:schemeClr>
                  </a:glow>
                </a:effectLst>
                <a:latin typeface="Constantia" pitchFamily="18" charset="0"/>
                <a:cs typeface="Times New Roman" pitchFamily="18" charset="0"/>
              </a:rPr>
              <a:t>Петелина</a:t>
            </a:r>
            <a:r>
              <a:rPr lang="ru-RU" altLang="ru-RU" sz="1600" b="1" dirty="0" smtClean="0">
                <a:solidFill>
                  <a:schemeClr val="tx1">
                    <a:lumMod val="85000"/>
                    <a:lumOff val="15000"/>
                  </a:schemeClr>
                </a:solidFill>
                <a:effectLst>
                  <a:glow rad="101600">
                    <a:schemeClr val="bg1">
                      <a:alpha val="60000"/>
                    </a:schemeClr>
                  </a:glow>
                </a:effectLst>
                <a:latin typeface="Constantia" pitchFamily="18" charset="0"/>
                <a:cs typeface="Times New Roman" pitchFamily="18" charset="0"/>
              </a:rPr>
              <a:t> Н.В.</a:t>
            </a:r>
            <a:endParaRPr lang="ru-RU" altLang="ru-RU" sz="1600" b="1" dirty="0">
              <a:solidFill>
                <a:schemeClr val="tx1">
                  <a:lumMod val="85000"/>
                  <a:lumOff val="15000"/>
                </a:schemeClr>
              </a:solidFill>
              <a:effectLst>
                <a:glow rad="101600">
                  <a:schemeClr val="bg1">
                    <a:alpha val="60000"/>
                  </a:schemeClr>
                </a:glow>
              </a:effectLst>
              <a:latin typeface="Constantia" pitchFamily="18" charset="0"/>
              <a:cs typeface="Times New Roman" pitchFamily="18" charset="0"/>
            </a:endParaRPr>
          </a:p>
        </p:txBody>
      </p:sp>
    </p:spTree>
    <p:extLst>
      <p:ext uri="{BB962C8B-B14F-4D97-AF65-F5344CB8AC3E}">
        <p14:creationId xmlns:p14="http://schemas.microsoft.com/office/powerpoint/2010/main" val="2330728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25129" y="13062"/>
            <a:ext cx="8229600" cy="850106"/>
          </a:xfrm>
        </p:spPr>
        <p:txBody>
          <a:bodyPr/>
          <a:lstStyle/>
          <a:p>
            <a:r>
              <a:rPr lang="ru-RU" b="1" dirty="0" smtClean="0">
                <a:solidFill>
                  <a:srgbClr val="3F007E"/>
                </a:solidFill>
                <a:effectLst>
                  <a:glow rad="101600">
                    <a:schemeClr val="bg1">
                      <a:alpha val="60000"/>
                    </a:schemeClr>
                  </a:glow>
                </a:effectLst>
                <a:latin typeface="Constantia" pitchFamily="18" charset="0"/>
              </a:rPr>
              <a:t>Мы гордимся</a:t>
            </a:r>
            <a:endParaRPr lang="ru-RU" b="1" dirty="0">
              <a:solidFill>
                <a:srgbClr val="3F007E"/>
              </a:solidFill>
              <a:effectLst>
                <a:glow rad="101600">
                  <a:schemeClr val="bg1">
                    <a:alpha val="60000"/>
                  </a:schemeClr>
                </a:glow>
              </a:effectLst>
              <a:latin typeface="Constantia" pitchFamily="18" charset="0"/>
            </a:endParaRPr>
          </a:p>
        </p:txBody>
      </p:sp>
      <p:sp>
        <p:nvSpPr>
          <p:cNvPr id="5" name="Объект 4"/>
          <p:cNvSpPr>
            <a:spLocks noGrp="1"/>
          </p:cNvSpPr>
          <p:nvPr>
            <p:ph idx="1"/>
          </p:nvPr>
        </p:nvSpPr>
        <p:spPr>
          <a:xfrm>
            <a:off x="107505" y="692696"/>
            <a:ext cx="7416824" cy="1080120"/>
          </a:xfrm>
        </p:spPr>
        <p:txBody>
          <a:bodyPr>
            <a:normAutofit/>
          </a:bodyPr>
          <a:lstStyle/>
          <a:p>
            <a:pPr marL="0" indent="358775" algn="just">
              <a:spcAft>
                <a:spcPts val="0"/>
              </a:spcAft>
              <a:buNone/>
            </a:pPr>
            <a:r>
              <a:rPr lang="ru-RU" sz="1600" b="1" dirty="0">
                <a:solidFill>
                  <a:srgbClr val="254061"/>
                </a:solidFill>
                <a:effectLst>
                  <a:glow rad="101600">
                    <a:schemeClr val="bg1">
                      <a:alpha val="60000"/>
                    </a:schemeClr>
                  </a:glow>
                </a:effectLst>
                <a:latin typeface="Constantia"/>
                <a:ea typeface="Calibri"/>
                <a:cs typeface="Times New Roman"/>
              </a:rPr>
              <a:t>Коллектив организации активный участник районных, окружных и всероссийских конкурсов. Грантами главы Ханты–Мансийского района в сфере образования награждены </a:t>
            </a:r>
            <a:r>
              <a:rPr lang="ru-RU" sz="1800" b="1" dirty="0">
                <a:solidFill>
                  <a:srgbClr val="C00000"/>
                </a:solidFill>
                <a:effectLst>
                  <a:glow rad="101600">
                    <a:schemeClr val="bg1">
                      <a:alpha val="60000"/>
                    </a:schemeClr>
                  </a:glow>
                </a:effectLst>
                <a:latin typeface="Constantia"/>
                <a:ea typeface="Calibri"/>
                <a:cs typeface="Times New Roman"/>
              </a:rPr>
              <a:t>10</a:t>
            </a:r>
            <a:r>
              <a:rPr lang="ru-RU" sz="1600" b="1" dirty="0">
                <a:solidFill>
                  <a:srgbClr val="254061"/>
                </a:solidFill>
                <a:effectLst>
                  <a:glow rad="101600">
                    <a:schemeClr val="bg1">
                      <a:alpha val="60000"/>
                    </a:schemeClr>
                  </a:glow>
                </a:effectLst>
                <a:latin typeface="Constantia"/>
                <a:ea typeface="Calibri"/>
                <a:cs typeface="Times New Roman"/>
              </a:rPr>
              <a:t> педагогов.</a:t>
            </a:r>
            <a:endParaRPr lang="ru-RU" sz="1200" dirty="0">
              <a:effectLst>
                <a:glow rad="101600">
                  <a:schemeClr val="bg1">
                    <a:alpha val="60000"/>
                  </a:schemeClr>
                </a:glow>
              </a:effectLst>
              <a:ea typeface="Calibri"/>
              <a:cs typeface="Times New Roman"/>
            </a:endParaRPr>
          </a:p>
          <a:p>
            <a:pPr indent="0" algn="just">
              <a:spcAft>
                <a:spcPts val="0"/>
              </a:spcAft>
              <a:buNone/>
            </a:pPr>
            <a:endParaRPr lang="ru-RU" sz="1600" dirty="0">
              <a:ea typeface="Calibri"/>
              <a:cs typeface="Times New Roman"/>
            </a:endParaRPr>
          </a:p>
        </p:txBody>
      </p:sp>
      <p:sp>
        <p:nvSpPr>
          <p:cNvPr id="8" name="Вертикальный свиток 7"/>
          <p:cNvSpPr/>
          <p:nvPr/>
        </p:nvSpPr>
        <p:spPr>
          <a:xfrm>
            <a:off x="4355976" y="1602682"/>
            <a:ext cx="4680520" cy="5112567"/>
          </a:xfrm>
          <a:prstGeom prst="verticalScroll">
            <a:avLst/>
          </a:prstGeom>
        </p:spPr>
        <p:style>
          <a:lnRef idx="1">
            <a:schemeClr val="accent6"/>
          </a:lnRef>
          <a:fillRef idx="2">
            <a:schemeClr val="accent6"/>
          </a:fillRef>
          <a:effectRef idx="1">
            <a:schemeClr val="accent6"/>
          </a:effectRef>
          <a:fontRef idx="minor">
            <a:schemeClr val="dk1"/>
          </a:fontRef>
        </p:style>
        <p:txBody>
          <a:bodyPr rtlCol="0" anchor="ctr"/>
          <a:lstStyle/>
          <a:p>
            <a:pPr indent="450215">
              <a:spcAft>
                <a:spcPts val="0"/>
              </a:spcAft>
            </a:pPr>
            <a:endParaRPr lang="ru-RU" b="1" dirty="0" smtClean="0">
              <a:solidFill>
                <a:srgbClr val="002060"/>
              </a:solidFill>
              <a:latin typeface="Constantia"/>
              <a:ea typeface="Calibri"/>
              <a:cs typeface="Times New Roman"/>
            </a:endParaRPr>
          </a:p>
          <a:p>
            <a:pPr indent="450215">
              <a:spcAft>
                <a:spcPts val="0"/>
              </a:spcAft>
            </a:pPr>
            <a:endParaRPr lang="ru-RU" b="1" dirty="0">
              <a:solidFill>
                <a:srgbClr val="002060"/>
              </a:solidFill>
              <a:latin typeface="Constantia"/>
              <a:ea typeface="Calibri"/>
              <a:cs typeface="Times New Roman"/>
            </a:endParaRPr>
          </a:p>
          <a:p>
            <a:pPr indent="450215">
              <a:spcAft>
                <a:spcPts val="0"/>
              </a:spcAft>
            </a:pPr>
            <a:endParaRPr lang="ru-RU" b="1" dirty="0" smtClean="0">
              <a:solidFill>
                <a:srgbClr val="002060"/>
              </a:solidFill>
              <a:latin typeface="Constantia"/>
              <a:ea typeface="Calibri"/>
              <a:cs typeface="Times New Roman"/>
            </a:endParaRPr>
          </a:p>
          <a:p>
            <a:pPr indent="450215">
              <a:spcAft>
                <a:spcPts val="0"/>
              </a:spcAft>
            </a:pPr>
            <a:endParaRPr lang="ru-RU" b="1" dirty="0">
              <a:solidFill>
                <a:srgbClr val="002060"/>
              </a:solidFill>
              <a:latin typeface="Constantia"/>
              <a:ea typeface="Calibri"/>
              <a:cs typeface="Times New Roman"/>
            </a:endParaRPr>
          </a:p>
          <a:p>
            <a:pPr indent="450215">
              <a:spcAft>
                <a:spcPts val="0"/>
              </a:spcAft>
            </a:pPr>
            <a:endParaRPr lang="ru-RU" b="1" dirty="0" smtClean="0">
              <a:solidFill>
                <a:srgbClr val="002060"/>
              </a:solidFill>
              <a:latin typeface="Constantia"/>
              <a:ea typeface="Calibri"/>
              <a:cs typeface="Times New Roman"/>
            </a:endParaRPr>
          </a:p>
          <a:p>
            <a:pPr indent="450215">
              <a:spcAft>
                <a:spcPts val="0"/>
              </a:spcAft>
            </a:pPr>
            <a:endParaRPr lang="ru-RU" b="1" dirty="0">
              <a:solidFill>
                <a:srgbClr val="002060"/>
              </a:solidFill>
              <a:latin typeface="Constantia"/>
              <a:ea typeface="Calibri"/>
              <a:cs typeface="Times New Roman"/>
            </a:endParaRPr>
          </a:p>
          <a:p>
            <a:pPr indent="450215">
              <a:spcAft>
                <a:spcPts val="0"/>
              </a:spcAft>
            </a:pPr>
            <a:endParaRPr lang="ru-RU" b="1" dirty="0" smtClean="0">
              <a:solidFill>
                <a:srgbClr val="002060"/>
              </a:solidFill>
              <a:latin typeface="Constantia"/>
              <a:ea typeface="Calibri"/>
              <a:cs typeface="Times New Roman"/>
            </a:endParaRPr>
          </a:p>
          <a:p>
            <a:pPr indent="450215" algn="ctr">
              <a:spcAft>
                <a:spcPts val="0"/>
              </a:spcAft>
            </a:pPr>
            <a:endParaRPr lang="ru-RU" b="1" dirty="0" smtClean="0">
              <a:solidFill>
                <a:srgbClr val="002060"/>
              </a:solidFill>
              <a:latin typeface="Constantia"/>
              <a:ea typeface="Calibri"/>
              <a:cs typeface="Times New Roman"/>
            </a:endParaRPr>
          </a:p>
          <a:p>
            <a:pPr indent="450215">
              <a:spcAft>
                <a:spcPts val="0"/>
              </a:spcAft>
            </a:pPr>
            <a:endParaRPr lang="ru-RU" b="1" dirty="0" smtClean="0">
              <a:solidFill>
                <a:srgbClr val="002060"/>
              </a:solidFill>
              <a:latin typeface="Constantia"/>
              <a:ea typeface="Calibri"/>
              <a:cs typeface="Times New Roman"/>
            </a:endParaRPr>
          </a:p>
          <a:p>
            <a:pPr indent="450215">
              <a:spcAft>
                <a:spcPts val="0"/>
              </a:spcAft>
            </a:pPr>
            <a:endParaRPr lang="ru-RU" b="1" dirty="0" smtClean="0">
              <a:solidFill>
                <a:srgbClr val="002060"/>
              </a:solidFill>
              <a:latin typeface="Constantia"/>
              <a:ea typeface="Calibri"/>
              <a:cs typeface="Times New Roman"/>
            </a:endParaRPr>
          </a:p>
          <a:p>
            <a:pPr indent="450215" algn="ctr">
              <a:spcAft>
                <a:spcPts val="0"/>
              </a:spcAft>
            </a:pPr>
            <a:endParaRPr lang="ru-RU" b="1" dirty="0" smtClean="0">
              <a:solidFill>
                <a:schemeClr val="tx1">
                  <a:lumMod val="85000"/>
                  <a:lumOff val="15000"/>
                </a:schemeClr>
              </a:solidFill>
              <a:latin typeface="Constantia"/>
              <a:ea typeface="Calibri"/>
              <a:cs typeface="Times New Roman"/>
            </a:endParaRPr>
          </a:p>
          <a:p>
            <a:pPr indent="450215" algn="ctr">
              <a:spcAft>
                <a:spcPts val="0"/>
              </a:spcAft>
            </a:pPr>
            <a:r>
              <a:rPr lang="ru-RU" b="1" dirty="0" smtClean="0">
                <a:solidFill>
                  <a:schemeClr val="tx1">
                    <a:lumMod val="85000"/>
                    <a:lumOff val="15000"/>
                  </a:schemeClr>
                </a:solidFill>
                <a:latin typeface="Constantia"/>
                <a:ea typeface="Calibri"/>
                <a:cs typeface="Times New Roman"/>
              </a:rPr>
              <a:t>Кузнецова </a:t>
            </a:r>
            <a:endParaRPr lang="en-US" b="1" dirty="0" smtClean="0">
              <a:solidFill>
                <a:schemeClr val="tx1">
                  <a:lumMod val="85000"/>
                  <a:lumOff val="15000"/>
                </a:schemeClr>
              </a:solidFill>
              <a:latin typeface="Constantia"/>
              <a:ea typeface="Calibri"/>
              <a:cs typeface="Times New Roman"/>
            </a:endParaRPr>
          </a:p>
          <a:p>
            <a:pPr indent="450215" algn="ctr">
              <a:spcAft>
                <a:spcPts val="0"/>
              </a:spcAft>
            </a:pPr>
            <a:r>
              <a:rPr lang="ru-RU" b="1" dirty="0" smtClean="0">
                <a:solidFill>
                  <a:schemeClr val="tx1">
                    <a:lumMod val="85000"/>
                    <a:lumOff val="15000"/>
                  </a:schemeClr>
                </a:solidFill>
                <a:latin typeface="Constantia"/>
                <a:ea typeface="Calibri"/>
                <a:cs typeface="Times New Roman"/>
              </a:rPr>
              <a:t>Елена Александровна</a:t>
            </a:r>
          </a:p>
          <a:p>
            <a:pPr algn="ctr">
              <a:spcAft>
                <a:spcPts val="0"/>
              </a:spcAft>
            </a:pPr>
            <a:r>
              <a:rPr lang="en-US" sz="1400" dirty="0" smtClean="0">
                <a:solidFill>
                  <a:schemeClr val="tx1">
                    <a:lumMod val="85000"/>
                    <a:lumOff val="15000"/>
                  </a:schemeClr>
                </a:solidFill>
                <a:latin typeface="Constantia" pitchFamily="18" charset="0"/>
                <a:ea typeface="Calibri"/>
                <a:cs typeface="Times New Roman"/>
              </a:rPr>
              <a:t>II</a:t>
            </a:r>
            <a:r>
              <a:rPr lang="ru-RU" sz="1400" dirty="0" smtClean="0">
                <a:solidFill>
                  <a:schemeClr val="tx1">
                    <a:lumMod val="85000"/>
                    <a:lumOff val="15000"/>
                  </a:schemeClr>
                </a:solidFill>
                <a:latin typeface="Constantia" pitchFamily="18" charset="0"/>
                <a:ea typeface="Calibri"/>
                <a:cs typeface="Times New Roman"/>
              </a:rPr>
              <a:t> </a:t>
            </a:r>
            <a:r>
              <a:rPr lang="ru-RU" sz="1400" dirty="0">
                <a:solidFill>
                  <a:schemeClr val="tx1">
                    <a:lumMod val="85000"/>
                    <a:lumOff val="15000"/>
                  </a:schemeClr>
                </a:solidFill>
                <a:latin typeface="Constantia" pitchFamily="18" charset="0"/>
                <a:ea typeface="Calibri"/>
                <a:cs typeface="Times New Roman"/>
              </a:rPr>
              <a:t>место в окружном конкурсе </a:t>
            </a:r>
            <a:endParaRPr lang="en-US" sz="1400" dirty="0" smtClean="0">
              <a:solidFill>
                <a:schemeClr val="tx1">
                  <a:lumMod val="85000"/>
                  <a:lumOff val="15000"/>
                </a:schemeClr>
              </a:solidFill>
              <a:latin typeface="Constantia" pitchFamily="18" charset="0"/>
              <a:ea typeface="Calibri"/>
              <a:cs typeface="Times New Roman"/>
            </a:endParaRPr>
          </a:p>
          <a:p>
            <a:pPr algn="ctr">
              <a:spcAft>
                <a:spcPts val="0"/>
              </a:spcAft>
            </a:pPr>
            <a:r>
              <a:rPr lang="ru-RU" sz="1400" dirty="0" smtClean="0">
                <a:solidFill>
                  <a:schemeClr val="tx1">
                    <a:lumMod val="85000"/>
                    <a:lumOff val="15000"/>
                  </a:schemeClr>
                </a:solidFill>
                <a:latin typeface="Constantia" pitchFamily="18" charset="0"/>
                <a:ea typeface="Calibri"/>
                <a:cs typeface="Times New Roman"/>
              </a:rPr>
              <a:t>«</a:t>
            </a:r>
            <a:r>
              <a:rPr lang="ru-RU" sz="1400" dirty="0">
                <a:solidFill>
                  <a:schemeClr val="tx1">
                    <a:lumMod val="85000"/>
                    <a:lumOff val="15000"/>
                  </a:schemeClr>
                </a:solidFill>
                <a:latin typeface="Constantia" pitchFamily="18" charset="0"/>
                <a:ea typeface="Calibri"/>
                <a:cs typeface="Times New Roman"/>
              </a:rPr>
              <a:t>Учитель года ХМАО-Югры 2012</a:t>
            </a:r>
            <a:r>
              <a:rPr lang="ru-RU" sz="1400" dirty="0" smtClean="0">
                <a:solidFill>
                  <a:schemeClr val="tx1">
                    <a:lumMod val="85000"/>
                    <a:lumOff val="15000"/>
                  </a:schemeClr>
                </a:solidFill>
                <a:latin typeface="Constantia" pitchFamily="18" charset="0"/>
                <a:ea typeface="Calibri"/>
                <a:cs typeface="Times New Roman"/>
              </a:rPr>
              <a:t>». </a:t>
            </a:r>
          </a:p>
          <a:p>
            <a:pPr algn="ctr">
              <a:spcAft>
                <a:spcPts val="0"/>
              </a:spcAft>
            </a:pPr>
            <a:r>
              <a:rPr lang="ru-RU" sz="1400" dirty="0" smtClean="0">
                <a:solidFill>
                  <a:schemeClr val="tx1">
                    <a:lumMod val="85000"/>
                    <a:lumOff val="15000"/>
                  </a:schemeClr>
                </a:solidFill>
                <a:latin typeface="Constantia" pitchFamily="18" charset="0"/>
                <a:ea typeface="Calibri"/>
                <a:cs typeface="Times New Roman"/>
              </a:rPr>
              <a:t>Награждена </a:t>
            </a:r>
            <a:r>
              <a:rPr lang="ru-RU" sz="1400" dirty="0">
                <a:solidFill>
                  <a:schemeClr val="tx1">
                    <a:lumMod val="85000"/>
                    <a:lumOff val="15000"/>
                  </a:schemeClr>
                </a:solidFill>
                <a:latin typeface="Constantia" pitchFamily="18" charset="0"/>
                <a:ea typeface="Calibri"/>
                <a:cs typeface="Times New Roman"/>
              </a:rPr>
              <a:t>грантом Главы Ханты – Мансийского района за 1 место в конкурсе «Учитель года 2012</a:t>
            </a:r>
            <a:r>
              <a:rPr lang="ru-RU" sz="1400" dirty="0" smtClean="0">
                <a:solidFill>
                  <a:schemeClr val="tx1">
                    <a:lumMod val="85000"/>
                    <a:lumOff val="15000"/>
                  </a:schemeClr>
                </a:solidFill>
                <a:latin typeface="Constantia" pitchFamily="18" charset="0"/>
                <a:ea typeface="Calibri"/>
                <a:cs typeface="Times New Roman"/>
              </a:rPr>
              <a:t>»</a:t>
            </a:r>
            <a:r>
              <a:rPr lang="ru-RU" sz="1400" dirty="0">
                <a:solidFill>
                  <a:schemeClr val="tx1">
                    <a:lumMod val="85000"/>
                    <a:lumOff val="15000"/>
                  </a:schemeClr>
                </a:solidFill>
                <a:latin typeface="Constantia" pitchFamily="18" charset="0"/>
                <a:ea typeface="Calibri"/>
                <a:cs typeface="Times New Roman"/>
              </a:rPr>
              <a:t>.</a:t>
            </a:r>
          </a:p>
          <a:p>
            <a:pPr indent="450215" algn="ctr">
              <a:spcAft>
                <a:spcPts val="0"/>
              </a:spcAft>
            </a:pPr>
            <a:endParaRPr lang="ru-RU" sz="1400" dirty="0">
              <a:ea typeface="Calibri"/>
              <a:cs typeface="Times New Roman"/>
            </a:endParaRPr>
          </a:p>
        </p:txBody>
      </p:sp>
      <p:sp>
        <p:nvSpPr>
          <p:cNvPr id="10" name="Вертикальный свиток 9"/>
          <p:cNvSpPr/>
          <p:nvPr/>
        </p:nvSpPr>
        <p:spPr>
          <a:xfrm>
            <a:off x="52195" y="1602682"/>
            <a:ext cx="4644008" cy="5112568"/>
          </a:xfrm>
          <a:prstGeom prst="verticalScroll">
            <a:avLst/>
          </a:prstGeom>
        </p:spPr>
        <p:style>
          <a:lnRef idx="1">
            <a:schemeClr val="accent6"/>
          </a:lnRef>
          <a:fillRef idx="2">
            <a:schemeClr val="accent6"/>
          </a:fillRef>
          <a:effectRef idx="1">
            <a:schemeClr val="accent6"/>
          </a:effectRef>
          <a:fontRef idx="minor">
            <a:schemeClr val="dk1"/>
          </a:fontRef>
        </p:style>
        <p:txBody>
          <a:bodyPr rtlCol="0" anchor="ctr"/>
          <a:lstStyle/>
          <a:p>
            <a:pPr indent="450215">
              <a:spcAft>
                <a:spcPts val="0"/>
              </a:spcAft>
            </a:pPr>
            <a:endParaRPr lang="ru-RU" b="1" dirty="0">
              <a:solidFill>
                <a:srgbClr val="10253F"/>
              </a:solidFill>
              <a:latin typeface="Constantia"/>
              <a:ea typeface="Calibri"/>
              <a:cs typeface="Times New Roman"/>
            </a:endParaRPr>
          </a:p>
          <a:p>
            <a:pPr indent="450215">
              <a:spcAft>
                <a:spcPts val="0"/>
              </a:spcAft>
            </a:pPr>
            <a:endParaRPr lang="ru-RU" b="1" dirty="0" smtClean="0">
              <a:solidFill>
                <a:srgbClr val="10253F"/>
              </a:solidFill>
              <a:latin typeface="Constantia"/>
              <a:ea typeface="Calibri"/>
              <a:cs typeface="Times New Roman"/>
            </a:endParaRPr>
          </a:p>
          <a:p>
            <a:pPr indent="450215">
              <a:spcAft>
                <a:spcPts val="0"/>
              </a:spcAft>
            </a:pPr>
            <a:endParaRPr lang="ru-RU" b="1" dirty="0">
              <a:solidFill>
                <a:srgbClr val="10253F"/>
              </a:solidFill>
              <a:latin typeface="Constantia"/>
              <a:ea typeface="Calibri"/>
              <a:cs typeface="Times New Roman"/>
            </a:endParaRPr>
          </a:p>
          <a:p>
            <a:pPr indent="450215">
              <a:spcAft>
                <a:spcPts val="0"/>
              </a:spcAft>
            </a:pPr>
            <a:endParaRPr lang="ru-RU" b="1" dirty="0" smtClean="0">
              <a:solidFill>
                <a:srgbClr val="10253F"/>
              </a:solidFill>
              <a:latin typeface="Constantia"/>
              <a:ea typeface="Calibri"/>
              <a:cs typeface="Times New Roman"/>
            </a:endParaRPr>
          </a:p>
          <a:p>
            <a:pPr indent="450215">
              <a:spcAft>
                <a:spcPts val="0"/>
              </a:spcAft>
            </a:pPr>
            <a:endParaRPr lang="ru-RU" b="1" dirty="0">
              <a:solidFill>
                <a:srgbClr val="10253F"/>
              </a:solidFill>
              <a:latin typeface="Constantia"/>
              <a:ea typeface="Calibri"/>
              <a:cs typeface="Times New Roman"/>
            </a:endParaRPr>
          </a:p>
          <a:p>
            <a:pPr indent="450215">
              <a:spcAft>
                <a:spcPts val="0"/>
              </a:spcAft>
            </a:pPr>
            <a:endParaRPr lang="ru-RU" b="1" dirty="0" smtClean="0">
              <a:solidFill>
                <a:srgbClr val="10253F"/>
              </a:solidFill>
              <a:latin typeface="Constantia"/>
              <a:ea typeface="Calibri"/>
              <a:cs typeface="Times New Roman"/>
            </a:endParaRPr>
          </a:p>
          <a:p>
            <a:pPr indent="450215">
              <a:spcAft>
                <a:spcPts val="0"/>
              </a:spcAft>
            </a:pPr>
            <a:endParaRPr lang="ru-RU" b="1" dirty="0">
              <a:solidFill>
                <a:srgbClr val="10253F"/>
              </a:solidFill>
              <a:latin typeface="Constantia"/>
              <a:ea typeface="Calibri"/>
              <a:cs typeface="Times New Roman"/>
            </a:endParaRPr>
          </a:p>
          <a:p>
            <a:pPr algn="ctr">
              <a:spcAft>
                <a:spcPts val="0"/>
              </a:spcAft>
            </a:pPr>
            <a:endParaRPr lang="ru-RU" b="1" dirty="0" smtClean="0">
              <a:solidFill>
                <a:srgbClr val="10253F"/>
              </a:solidFill>
              <a:latin typeface="Constantia"/>
              <a:ea typeface="Calibri"/>
              <a:cs typeface="Times New Roman"/>
            </a:endParaRPr>
          </a:p>
          <a:p>
            <a:pPr algn="ctr">
              <a:spcAft>
                <a:spcPts val="0"/>
              </a:spcAft>
            </a:pPr>
            <a:endParaRPr lang="ru-RU" b="1" dirty="0">
              <a:solidFill>
                <a:srgbClr val="10253F"/>
              </a:solidFill>
              <a:latin typeface="Constantia"/>
              <a:ea typeface="Calibri"/>
              <a:cs typeface="Times New Roman"/>
            </a:endParaRPr>
          </a:p>
          <a:p>
            <a:pPr algn="ctr">
              <a:spcAft>
                <a:spcPts val="0"/>
              </a:spcAft>
            </a:pPr>
            <a:endParaRPr lang="ru-RU" b="1" dirty="0" smtClean="0">
              <a:solidFill>
                <a:srgbClr val="10253F"/>
              </a:solidFill>
              <a:latin typeface="Constantia"/>
              <a:ea typeface="Calibri"/>
              <a:cs typeface="Times New Roman"/>
            </a:endParaRPr>
          </a:p>
          <a:p>
            <a:pPr algn="ctr">
              <a:spcAft>
                <a:spcPts val="0"/>
              </a:spcAft>
            </a:pPr>
            <a:r>
              <a:rPr lang="ru-RU" b="1" dirty="0" smtClean="0">
                <a:solidFill>
                  <a:schemeClr val="tx1">
                    <a:lumMod val="85000"/>
                    <a:lumOff val="15000"/>
                  </a:schemeClr>
                </a:solidFill>
                <a:latin typeface="Constantia"/>
                <a:ea typeface="Calibri"/>
                <a:cs typeface="Times New Roman"/>
              </a:rPr>
              <a:t>Иванова </a:t>
            </a:r>
          </a:p>
          <a:p>
            <a:pPr algn="ctr">
              <a:spcAft>
                <a:spcPts val="0"/>
              </a:spcAft>
            </a:pPr>
            <a:r>
              <a:rPr lang="ru-RU" b="1" dirty="0" smtClean="0">
                <a:solidFill>
                  <a:schemeClr val="tx1">
                    <a:lumMod val="85000"/>
                    <a:lumOff val="15000"/>
                  </a:schemeClr>
                </a:solidFill>
                <a:latin typeface="Constantia"/>
                <a:ea typeface="Calibri"/>
                <a:cs typeface="Times New Roman"/>
              </a:rPr>
              <a:t>Валентина  Ивановна </a:t>
            </a:r>
            <a:r>
              <a:rPr lang="ru-RU" sz="1400" dirty="0" smtClean="0">
                <a:solidFill>
                  <a:schemeClr val="tx1">
                    <a:lumMod val="85000"/>
                    <a:lumOff val="15000"/>
                  </a:schemeClr>
                </a:solidFill>
                <a:latin typeface="Constantia"/>
                <a:ea typeface="Calibri"/>
                <a:cs typeface="Times New Roman"/>
              </a:rPr>
              <a:t>победитель конкурса</a:t>
            </a:r>
          </a:p>
          <a:p>
            <a:pPr algn="ctr">
              <a:spcAft>
                <a:spcPts val="0"/>
              </a:spcAft>
            </a:pPr>
            <a:r>
              <a:rPr lang="ru-RU" sz="1400" dirty="0" smtClean="0">
                <a:solidFill>
                  <a:schemeClr val="tx1">
                    <a:lumMod val="85000"/>
                    <a:lumOff val="15000"/>
                  </a:schemeClr>
                </a:solidFill>
                <a:latin typeface="Constantia"/>
                <a:ea typeface="Calibri"/>
                <a:cs typeface="Times New Roman"/>
              </a:rPr>
              <a:t> </a:t>
            </a:r>
            <a:r>
              <a:rPr lang="ru-RU" sz="1400" dirty="0">
                <a:solidFill>
                  <a:schemeClr val="tx1">
                    <a:lumMod val="85000"/>
                    <a:lumOff val="15000"/>
                  </a:schemeClr>
                </a:solidFill>
                <a:latin typeface="Constantia"/>
                <a:ea typeface="Calibri"/>
                <a:cs typeface="Times New Roman"/>
              </a:rPr>
              <a:t>«Учитель года ХМАО-Югры </a:t>
            </a:r>
            <a:r>
              <a:rPr lang="ru-RU" sz="1400" dirty="0" smtClean="0">
                <a:solidFill>
                  <a:schemeClr val="tx1">
                    <a:lumMod val="85000"/>
                    <a:lumOff val="15000"/>
                  </a:schemeClr>
                </a:solidFill>
                <a:latin typeface="Constantia"/>
                <a:ea typeface="Calibri"/>
                <a:cs typeface="Times New Roman"/>
              </a:rPr>
              <a:t> 1998», </a:t>
            </a:r>
          </a:p>
          <a:p>
            <a:pPr algn="ctr">
              <a:spcAft>
                <a:spcPts val="0"/>
              </a:spcAft>
            </a:pPr>
            <a:r>
              <a:rPr lang="ru-RU" sz="1400" dirty="0" smtClean="0">
                <a:solidFill>
                  <a:schemeClr val="tx1">
                    <a:lumMod val="85000"/>
                    <a:lumOff val="15000"/>
                  </a:schemeClr>
                </a:solidFill>
                <a:latin typeface="Constantia"/>
                <a:ea typeface="Calibri"/>
                <a:cs typeface="Times New Roman"/>
              </a:rPr>
              <a:t>участник </a:t>
            </a:r>
            <a:r>
              <a:rPr lang="ru-RU" sz="1400" dirty="0">
                <a:solidFill>
                  <a:schemeClr val="tx1">
                    <a:lumMod val="85000"/>
                    <a:lumOff val="15000"/>
                  </a:schemeClr>
                </a:solidFill>
                <a:latin typeface="Constantia"/>
                <a:ea typeface="Calibri"/>
                <a:cs typeface="Times New Roman"/>
              </a:rPr>
              <a:t>Всероссийского конкурса </a:t>
            </a:r>
            <a:r>
              <a:rPr lang="ru-RU" sz="1400" dirty="0" smtClean="0">
                <a:solidFill>
                  <a:schemeClr val="tx1">
                    <a:lumMod val="85000"/>
                    <a:lumOff val="15000"/>
                  </a:schemeClr>
                </a:solidFill>
                <a:latin typeface="Constantia"/>
                <a:ea typeface="Calibri"/>
                <a:cs typeface="Times New Roman"/>
              </a:rPr>
              <a:t>учителей</a:t>
            </a:r>
            <a:endParaRPr lang="ru-RU" sz="1400" dirty="0">
              <a:solidFill>
                <a:schemeClr val="tx1">
                  <a:lumMod val="85000"/>
                  <a:lumOff val="15000"/>
                </a:schemeClr>
              </a:solidFill>
              <a:ea typeface="Calibri"/>
              <a:cs typeface="Times New Roman"/>
            </a:endParaRPr>
          </a:p>
        </p:txBody>
      </p:sp>
      <p:pic>
        <p:nvPicPr>
          <p:cNvPr id="8195" name="Picture 3" descr="C:\Users\Директор\Desktop\смотр конкурс 2017\фото.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harpenSoften amount="25000"/>
                    </a14:imgEffect>
                    <a14:imgEffect>
                      <a14:saturation sat="66000"/>
                    </a14:imgEffect>
                  </a14:imgLayer>
                </a14:imgProps>
              </a:ext>
              <a:ext uri="{28A0092B-C50C-407E-A947-70E740481C1C}">
                <a14:useLocalDpi xmlns:a14="http://schemas.microsoft.com/office/drawing/2010/main" val="0"/>
              </a:ext>
            </a:extLst>
          </a:blip>
          <a:srcRect l="15315" t="12911" r="14902" b="20617"/>
          <a:stretch/>
        </p:blipFill>
        <p:spPr bwMode="auto">
          <a:xfrm>
            <a:off x="1170858" y="2190338"/>
            <a:ext cx="2406682" cy="280831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8196" name="Picture 4" descr="C:\Users\Директор\Desktop\смотр конкурс 2017\img150.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953" t="3797" r="12998" b="22237"/>
          <a:stretch/>
        </p:blipFill>
        <p:spPr bwMode="auto">
          <a:xfrm>
            <a:off x="5671855" y="2132856"/>
            <a:ext cx="2160240" cy="280831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 name="Рисунок 2"/>
          <p:cNvPicPr>
            <a:picLocks noChangeAspect="1"/>
          </p:cNvPicPr>
          <p:nvPr/>
        </p:nvPicPr>
        <p:blipFill>
          <a:blip r:embed="rId6" cstate="print">
            <a:extLst>
              <a:ext uri="{BEBA8EAE-BF5A-486C-A8C5-ECC9F3942E4B}">
                <a14:imgProps xmlns:a14="http://schemas.microsoft.com/office/drawing/2010/main">
                  <a14:imgLayer r:embed="rId7">
                    <a14:imgEffect>
                      <a14:artisticCrisscrossEtching/>
                    </a14:imgEffect>
                    <a14:imgEffect>
                      <a14:colorTemperature colorTemp="5875"/>
                    </a14:imgEffect>
                    <a14:imgEffect>
                      <a14:saturation sat="105000"/>
                    </a14:imgEffect>
                  </a14:imgLayer>
                </a14:imgProps>
              </a:ext>
              <a:ext uri="{28A0092B-C50C-407E-A947-70E740481C1C}">
                <a14:useLocalDpi xmlns:a14="http://schemas.microsoft.com/office/drawing/2010/main" val="0"/>
              </a:ext>
            </a:extLst>
          </a:blip>
          <a:stretch>
            <a:fillRect/>
          </a:stretch>
        </p:blipFill>
        <p:spPr>
          <a:xfrm>
            <a:off x="7621892" y="116632"/>
            <a:ext cx="1410902" cy="1377661"/>
          </a:xfrm>
          <a:prstGeom prst="rect">
            <a:avLst/>
          </a:prstGeom>
        </p:spPr>
      </p:pic>
    </p:spTree>
    <p:extLst>
      <p:ext uri="{BB962C8B-B14F-4D97-AF65-F5344CB8AC3E}">
        <p14:creationId xmlns:p14="http://schemas.microsoft.com/office/powerpoint/2010/main" val="2306468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13062"/>
            <a:ext cx="8229600" cy="850106"/>
          </a:xfrm>
        </p:spPr>
        <p:txBody>
          <a:bodyPr/>
          <a:lstStyle/>
          <a:p>
            <a:r>
              <a:rPr lang="ru-RU" b="1" dirty="0" smtClean="0">
                <a:solidFill>
                  <a:srgbClr val="3F007E"/>
                </a:solidFill>
                <a:effectLst>
                  <a:glow rad="101600">
                    <a:schemeClr val="bg1">
                      <a:alpha val="60000"/>
                    </a:schemeClr>
                  </a:glow>
                </a:effectLst>
                <a:latin typeface="Constantia" pitchFamily="18" charset="0"/>
              </a:rPr>
              <a:t>Мы гордимся</a:t>
            </a:r>
            <a:endParaRPr lang="ru-RU" b="1" dirty="0">
              <a:solidFill>
                <a:srgbClr val="3F007E"/>
              </a:solidFill>
              <a:effectLst>
                <a:glow rad="101600">
                  <a:schemeClr val="bg1">
                    <a:alpha val="60000"/>
                  </a:schemeClr>
                </a:glow>
              </a:effectLst>
              <a:latin typeface="Constantia" pitchFamily="18" charset="0"/>
            </a:endParaRPr>
          </a:p>
        </p:txBody>
      </p:sp>
      <p:sp>
        <p:nvSpPr>
          <p:cNvPr id="5" name="Объект 4"/>
          <p:cNvSpPr>
            <a:spLocks noGrp="1"/>
          </p:cNvSpPr>
          <p:nvPr>
            <p:ph idx="1"/>
          </p:nvPr>
        </p:nvSpPr>
        <p:spPr>
          <a:xfrm>
            <a:off x="251520" y="799231"/>
            <a:ext cx="7370372" cy="864096"/>
          </a:xfrm>
        </p:spPr>
        <p:txBody>
          <a:bodyPr>
            <a:normAutofit/>
          </a:bodyPr>
          <a:lstStyle/>
          <a:p>
            <a:pPr marL="12700" indent="-12700" algn="just">
              <a:spcAft>
                <a:spcPts val="0"/>
              </a:spcAft>
              <a:buNone/>
            </a:pPr>
            <a:r>
              <a:rPr lang="ru-RU" sz="1600" b="1" dirty="0">
                <a:solidFill>
                  <a:srgbClr val="254061"/>
                </a:solidFill>
                <a:effectLst>
                  <a:glow rad="101600">
                    <a:schemeClr val="bg1">
                      <a:alpha val="60000"/>
                    </a:schemeClr>
                  </a:glow>
                </a:effectLst>
                <a:latin typeface="Constantia"/>
                <a:ea typeface="Calibri"/>
                <a:cs typeface="Times New Roman"/>
              </a:rPr>
              <a:t>Коллектив организации активный участник районных, окружных и всероссийских конкурсов. Грантами главы Ханты–Мансийского района в сфере образования награждены </a:t>
            </a:r>
            <a:r>
              <a:rPr lang="ru-RU" sz="1800" b="1" dirty="0">
                <a:solidFill>
                  <a:srgbClr val="C00000"/>
                </a:solidFill>
                <a:effectLst>
                  <a:glow rad="101600">
                    <a:schemeClr val="bg1">
                      <a:alpha val="60000"/>
                    </a:schemeClr>
                  </a:glow>
                </a:effectLst>
                <a:latin typeface="Constantia"/>
                <a:ea typeface="Calibri"/>
                <a:cs typeface="Times New Roman"/>
              </a:rPr>
              <a:t>10</a:t>
            </a:r>
            <a:r>
              <a:rPr lang="ru-RU" sz="1600" b="1" dirty="0">
                <a:solidFill>
                  <a:srgbClr val="254061"/>
                </a:solidFill>
                <a:effectLst>
                  <a:glow rad="101600">
                    <a:schemeClr val="bg1">
                      <a:alpha val="60000"/>
                    </a:schemeClr>
                  </a:glow>
                </a:effectLst>
                <a:latin typeface="Constantia"/>
                <a:ea typeface="Calibri"/>
                <a:cs typeface="Times New Roman"/>
              </a:rPr>
              <a:t> педагогов.</a:t>
            </a:r>
            <a:endParaRPr lang="ru-RU" sz="1200" dirty="0">
              <a:effectLst>
                <a:glow rad="101600">
                  <a:schemeClr val="bg1">
                    <a:alpha val="60000"/>
                  </a:schemeClr>
                </a:glow>
              </a:effectLst>
              <a:ea typeface="Calibri"/>
              <a:cs typeface="Times New Roman"/>
            </a:endParaRPr>
          </a:p>
          <a:p>
            <a:pPr indent="0" algn="just">
              <a:spcAft>
                <a:spcPts val="0"/>
              </a:spcAft>
              <a:buNone/>
            </a:pPr>
            <a:endParaRPr lang="ru-RU" sz="1600" dirty="0">
              <a:ea typeface="Calibri"/>
              <a:cs typeface="Times New Roman"/>
            </a:endParaRPr>
          </a:p>
        </p:txBody>
      </p:sp>
      <p:sp>
        <p:nvSpPr>
          <p:cNvPr id="3" name="Прямоугольник 2"/>
          <p:cNvSpPr/>
          <p:nvPr/>
        </p:nvSpPr>
        <p:spPr>
          <a:xfrm>
            <a:off x="395536" y="4293096"/>
            <a:ext cx="8496944" cy="780727"/>
          </a:xfrm>
          <a:prstGeom prst="rect">
            <a:avLst/>
          </a:prstGeom>
        </p:spPr>
        <p:txBody>
          <a:bodyPr wrap="square">
            <a:spAutoFit/>
          </a:bodyPr>
          <a:lstStyle/>
          <a:p>
            <a:pPr algn="just">
              <a:lnSpc>
                <a:spcPct val="115000"/>
              </a:lnSpc>
              <a:spcAft>
                <a:spcPts val="1000"/>
              </a:spcAft>
            </a:pPr>
            <a:r>
              <a:rPr lang="ru-RU" sz="1600" b="1" dirty="0">
                <a:solidFill>
                  <a:srgbClr val="17375E"/>
                </a:solidFill>
                <a:latin typeface="Constantia"/>
                <a:ea typeface="Times New Roman"/>
                <a:cs typeface="Times New Roman"/>
              </a:rPr>
              <a:t> </a:t>
            </a:r>
            <a:endParaRPr lang="ru-RU" sz="1600" b="1" dirty="0" smtClean="0">
              <a:solidFill>
                <a:srgbClr val="17375E"/>
              </a:solidFill>
              <a:latin typeface="Constantia"/>
              <a:ea typeface="Times New Roman"/>
              <a:cs typeface="Times New Roman"/>
            </a:endParaRPr>
          </a:p>
          <a:p>
            <a:pPr algn="just">
              <a:spcAft>
                <a:spcPts val="0"/>
              </a:spcAft>
            </a:pPr>
            <a:r>
              <a:rPr lang="ru-RU" b="1" dirty="0">
                <a:solidFill>
                  <a:srgbClr val="17375E"/>
                </a:solidFill>
                <a:latin typeface="Constantia"/>
                <a:ea typeface="Calibri"/>
                <a:cs typeface="Times New Roman"/>
              </a:rPr>
              <a:t> </a:t>
            </a:r>
            <a:endParaRPr lang="ru-RU" sz="1400" dirty="0">
              <a:ea typeface="Calibri"/>
              <a:cs typeface="Times New Roman"/>
            </a:endParaRPr>
          </a:p>
        </p:txBody>
      </p:sp>
      <p:sp>
        <p:nvSpPr>
          <p:cNvPr id="8" name="Вертикальный свиток 7"/>
          <p:cNvSpPr/>
          <p:nvPr/>
        </p:nvSpPr>
        <p:spPr>
          <a:xfrm>
            <a:off x="4427989" y="1700808"/>
            <a:ext cx="4536504" cy="5053536"/>
          </a:xfrm>
          <a:prstGeom prst="verticalScroll">
            <a:avLst/>
          </a:prstGeom>
        </p:spPr>
        <p:style>
          <a:lnRef idx="1">
            <a:schemeClr val="accent6"/>
          </a:lnRef>
          <a:fillRef idx="2">
            <a:schemeClr val="accent6"/>
          </a:fillRef>
          <a:effectRef idx="1">
            <a:schemeClr val="accent6"/>
          </a:effectRef>
          <a:fontRef idx="minor">
            <a:schemeClr val="dk1"/>
          </a:fontRef>
        </p:style>
        <p:txBody>
          <a:bodyPr rtlCol="0" anchor="ctr"/>
          <a:lstStyle/>
          <a:p>
            <a:pPr indent="450215">
              <a:spcAft>
                <a:spcPts val="0"/>
              </a:spcAft>
            </a:pPr>
            <a:endParaRPr lang="ru-RU" b="1" dirty="0" smtClean="0">
              <a:solidFill>
                <a:srgbClr val="002060"/>
              </a:solidFill>
              <a:latin typeface="Constantia"/>
              <a:ea typeface="Calibri"/>
              <a:cs typeface="Times New Roman"/>
            </a:endParaRPr>
          </a:p>
          <a:p>
            <a:pPr indent="450215">
              <a:spcAft>
                <a:spcPts val="0"/>
              </a:spcAft>
            </a:pPr>
            <a:endParaRPr lang="ru-RU" b="1" dirty="0">
              <a:solidFill>
                <a:srgbClr val="002060"/>
              </a:solidFill>
              <a:latin typeface="Constantia"/>
              <a:ea typeface="Calibri"/>
              <a:cs typeface="Times New Roman"/>
            </a:endParaRPr>
          </a:p>
          <a:p>
            <a:pPr indent="450215">
              <a:spcAft>
                <a:spcPts val="0"/>
              </a:spcAft>
            </a:pPr>
            <a:endParaRPr lang="ru-RU" b="1" dirty="0" smtClean="0">
              <a:solidFill>
                <a:srgbClr val="002060"/>
              </a:solidFill>
              <a:latin typeface="Constantia"/>
              <a:ea typeface="Calibri"/>
              <a:cs typeface="Times New Roman"/>
            </a:endParaRPr>
          </a:p>
          <a:p>
            <a:pPr indent="450215">
              <a:spcAft>
                <a:spcPts val="0"/>
              </a:spcAft>
            </a:pPr>
            <a:endParaRPr lang="ru-RU" b="1" dirty="0">
              <a:solidFill>
                <a:srgbClr val="002060"/>
              </a:solidFill>
              <a:latin typeface="Constantia"/>
              <a:ea typeface="Calibri"/>
              <a:cs typeface="Times New Roman"/>
            </a:endParaRPr>
          </a:p>
          <a:p>
            <a:pPr indent="450215">
              <a:spcAft>
                <a:spcPts val="0"/>
              </a:spcAft>
            </a:pPr>
            <a:endParaRPr lang="ru-RU" b="1" dirty="0" smtClean="0">
              <a:solidFill>
                <a:srgbClr val="002060"/>
              </a:solidFill>
              <a:latin typeface="Constantia"/>
              <a:ea typeface="Calibri"/>
              <a:cs typeface="Times New Roman"/>
            </a:endParaRPr>
          </a:p>
          <a:p>
            <a:pPr indent="450215">
              <a:spcAft>
                <a:spcPts val="0"/>
              </a:spcAft>
            </a:pPr>
            <a:endParaRPr lang="ru-RU" b="1" dirty="0">
              <a:solidFill>
                <a:srgbClr val="002060"/>
              </a:solidFill>
              <a:latin typeface="Constantia"/>
              <a:ea typeface="Calibri"/>
              <a:cs typeface="Times New Roman"/>
            </a:endParaRPr>
          </a:p>
          <a:p>
            <a:pPr indent="450215">
              <a:spcAft>
                <a:spcPts val="0"/>
              </a:spcAft>
            </a:pPr>
            <a:endParaRPr lang="ru-RU" b="1" dirty="0" smtClean="0">
              <a:solidFill>
                <a:srgbClr val="002060"/>
              </a:solidFill>
              <a:latin typeface="Constantia"/>
              <a:ea typeface="Calibri"/>
              <a:cs typeface="Times New Roman"/>
            </a:endParaRPr>
          </a:p>
          <a:p>
            <a:pPr indent="450215" algn="ctr">
              <a:spcAft>
                <a:spcPts val="0"/>
              </a:spcAft>
            </a:pPr>
            <a:endParaRPr lang="ru-RU" b="1" dirty="0" smtClean="0">
              <a:solidFill>
                <a:srgbClr val="002060"/>
              </a:solidFill>
              <a:latin typeface="Constantia"/>
              <a:ea typeface="Calibri"/>
              <a:cs typeface="Times New Roman"/>
            </a:endParaRPr>
          </a:p>
          <a:p>
            <a:pPr indent="450215">
              <a:spcAft>
                <a:spcPts val="0"/>
              </a:spcAft>
            </a:pPr>
            <a:endParaRPr lang="ru-RU" b="1" dirty="0" smtClean="0">
              <a:solidFill>
                <a:srgbClr val="002060"/>
              </a:solidFill>
              <a:latin typeface="Constantia"/>
              <a:ea typeface="Calibri"/>
              <a:cs typeface="Times New Roman"/>
            </a:endParaRPr>
          </a:p>
          <a:p>
            <a:pPr indent="450215" algn="just">
              <a:spcAft>
                <a:spcPts val="0"/>
              </a:spcAft>
            </a:pPr>
            <a:endParaRPr lang="ru-RU" b="1" dirty="0" smtClean="0">
              <a:solidFill>
                <a:srgbClr val="10253F"/>
              </a:solidFill>
              <a:latin typeface="Constantia"/>
              <a:ea typeface="Calibri"/>
              <a:cs typeface="Times New Roman"/>
            </a:endParaRPr>
          </a:p>
          <a:p>
            <a:pPr indent="450215" algn="just">
              <a:spcAft>
                <a:spcPts val="0"/>
              </a:spcAft>
            </a:pPr>
            <a:endParaRPr lang="ru-RU" b="1" dirty="0">
              <a:solidFill>
                <a:srgbClr val="10253F"/>
              </a:solidFill>
              <a:latin typeface="Constantia"/>
              <a:ea typeface="Calibri"/>
              <a:cs typeface="Times New Roman"/>
            </a:endParaRPr>
          </a:p>
          <a:p>
            <a:pPr algn="ctr">
              <a:spcAft>
                <a:spcPts val="0"/>
              </a:spcAft>
            </a:pPr>
            <a:r>
              <a:rPr lang="ru-RU" b="1" dirty="0" smtClean="0">
                <a:solidFill>
                  <a:schemeClr val="tx1">
                    <a:lumMod val="85000"/>
                    <a:lumOff val="15000"/>
                  </a:schemeClr>
                </a:solidFill>
                <a:latin typeface="Constantia" pitchFamily="18" charset="0"/>
                <a:ea typeface="Calibri"/>
                <a:cs typeface="Times New Roman"/>
              </a:rPr>
              <a:t>Мороз</a:t>
            </a:r>
          </a:p>
          <a:p>
            <a:pPr algn="ctr">
              <a:spcAft>
                <a:spcPts val="0"/>
              </a:spcAft>
            </a:pPr>
            <a:r>
              <a:rPr lang="ru-RU" b="1" dirty="0" smtClean="0">
                <a:solidFill>
                  <a:schemeClr val="tx1">
                    <a:lumMod val="85000"/>
                    <a:lumOff val="15000"/>
                  </a:schemeClr>
                </a:solidFill>
                <a:latin typeface="Constantia" pitchFamily="18" charset="0"/>
                <a:ea typeface="Calibri"/>
                <a:cs typeface="Times New Roman"/>
              </a:rPr>
              <a:t>Наталья Владимировна </a:t>
            </a:r>
            <a:endParaRPr lang="en-US" b="1" dirty="0" smtClean="0">
              <a:solidFill>
                <a:schemeClr val="tx1">
                  <a:lumMod val="85000"/>
                  <a:lumOff val="15000"/>
                </a:schemeClr>
              </a:solidFill>
              <a:latin typeface="Constantia" pitchFamily="18" charset="0"/>
              <a:ea typeface="Calibri"/>
              <a:cs typeface="Times New Roman"/>
            </a:endParaRPr>
          </a:p>
          <a:p>
            <a:pPr algn="ctr">
              <a:spcAft>
                <a:spcPts val="0"/>
              </a:spcAft>
            </a:pPr>
            <a:r>
              <a:rPr lang="en-US" sz="1400" dirty="0" smtClean="0">
                <a:solidFill>
                  <a:schemeClr val="tx1">
                    <a:lumMod val="85000"/>
                    <a:lumOff val="15000"/>
                  </a:schemeClr>
                </a:solidFill>
                <a:latin typeface="Constantia" pitchFamily="18" charset="0"/>
                <a:ea typeface="Calibri"/>
                <a:cs typeface="Times New Roman"/>
              </a:rPr>
              <a:t>II </a:t>
            </a:r>
            <a:r>
              <a:rPr lang="ru-RU" sz="1400" dirty="0" smtClean="0">
                <a:solidFill>
                  <a:schemeClr val="tx1">
                    <a:lumMod val="85000"/>
                    <a:lumOff val="15000"/>
                  </a:schemeClr>
                </a:solidFill>
                <a:latin typeface="Constantia" pitchFamily="18" charset="0"/>
                <a:ea typeface="Calibri"/>
                <a:cs typeface="Times New Roman"/>
              </a:rPr>
              <a:t>место </a:t>
            </a:r>
            <a:r>
              <a:rPr lang="ru-RU" sz="1400" dirty="0">
                <a:solidFill>
                  <a:schemeClr val="tx1">
                    <a:lumMod val="85000"/>
                    <a:lumOff val="15000"/>
                  </a:schemeClr>
                </a:solidFill>
                <a:latin typeface="Constantia" pitchFamily="18" charset="0"/>
                <a:ea typeface="Calibri"/>
                <a:cs typeface="Times New Roman"/>
              </a:rPr>
              <a:t>в конкурсе </a:t>
            </a:r>
            <a:endParaRPr lang="en-US" sz="1400" dirty="0" smtClean="0">
              <a:solidFill>
                <a:schemeClr val="tx1">
                  <a:lumMod val="85000"/>
                  <a:lumOff val="15000"/>
                </a:schemeClr>
              </a:solidFill>
              <a:latin typeface="Constantia" pitchFamily="18" charset="0"/>
              <a:ea typeface="Calibri"/>
              <a:cs typeface="Times New Roman"/>
            </a:endParaRPr>
          </a:p>
          <a:p>
            <a:pPr algn="ctr">
              <a:spcAft>
                <a:spcPts val="0"/>
              </a:spcAft>
            </a:pPr>
            <a:r>
              <a:rPr lang="ru-RU" sz="1400" dirty="0" smtClean="0">
                <a:solidFill>
                  <a:schemeClr val="tx1">
                    <a:lumMod val="85000"/>
                    <a:lumOff val="15000"/>
                  </a:schemeClr>
                </a:solidFill>
                <a:latin typeface="Constantia" pitchFamily="18" charset="0"/>
                <a:ea typeface="Calibri"/>
                <a:cs typeface="Times New Roman"/>
              </a:rPr>
              <a:t>«</a:t>
            </a:r>
            <a:r>
              <a:rPr lang="ru-RU" sz="1400" dirty="0">
                <a:solidFill>
                  <a:schemeClr val="tx1">
                    <a:lumMod val="85000"/>
                    <a:lumOff val="15000"/>
                  </a:schemeClr>
                </a:solidFill>
                <a:latin typeface="Constantia" pitchFamily="18" charset="0"/>
                <a:ea typeface="Calibri"/>
                <a:cs typeface="Times New Roman"/>
              </a:rPr>
              <a:t>Лучший специалист в области охраны труда в ХМАО-Югре -2015</a:t>
            </a:r>
            <a:r>
              <a:rPr lang="ru-RU" sz="1400" dirty="0" smtClean="0">
                <a:solidFill>
                  <a:schemeClr val="tx1">
                    <a:lumMod val="85000"/>
                    <a:lumOff val="15000"/>
                  </a:schemeClr>
                </a:solidFill>
                <a:latin typeface="Constantia" pitchFamily="18" charset="0"/>
                <a:ea typeface="Calibri"/>
                <a:cs typeface="Times New Roman"/>
              </a:rPr>
              <a:t>»</a:t>
            </a:r>
            <a:endParaRPr lang="ru-RU" sz="1400" dirty="0">
              <a:solidFill>
                <a:schemeClr val="tx1">
                  <a:lumMod val="85000"/>
                  <a:lumOff val="15000"/>
                </a:schemeClr>
              </a:solidFill>
              <a:latin typeface="Constantia" pitchFamily="18" charset="0"/>
              <a:ea typeface="Calibri"/>
              <a:cs typeface="Times New Roman"/>
            </a:endParaRPr>
          </a:p>
          <a:p>
            <a:pPr indent="450215" algn="ctr">
              <a:spcAft>
                <a:spcPts val="0"/>
              </a:spcAft>
            </a:pPr>
            <a:endParaRPr lang="ru-RU" sz="1400" dirty="0">
              <a:ea typeface="Calibri"/>
              <a:cs typeface="Times New Roman"/>
            </a:endParaRPr>
          </a:p>
        </p:txBody>
      </p:sp>
      <p:sp>
        <p:nvSpPr>
          <p:cNvPr id="10" name="Вертикальный свиток 9"/>
          <p:cNvSpPr/>
          <p:nvPr/>
        </p:nvSpPr>
        <p:spPr>
          <a:xfrm>
            <a:off x="180486" y="1761317"/>
            <a:ext cx="4392488" cy="4993027"/>
          </a:xfrm>
          <a:prstGeom prst="verticalScroll">
            <a:avLst/>
          </a:prstGeom>
        </p:spPr>
        <p:style>
          <a:lnRef idx="1">
            <a:schemeClr val="accent6"/>
          </a:lnRef>
          <a:fillRef idx="2">
            <a:schemeClr val="accent6"/>
          </a:fillRef>
          <a:effectRef idx="1">
            <a:schemeClr val="accent6"/>
          </a:effectRef>
          <a:fontRef idx="minor">
            <a:schemeClr val="dk1"/>
          </a:fontRef>
        </p:style>
        <p:txBody>
          <a:bodyPr rtlCol="0" anchor="ctr"/>
          <a:lstStyle/>
          <a:p>
            <a:pPr indent="450215">
              <a:spcAft>
                <a:spcPts val="0"/>
              </a:spcAft>
            </a:pPr>
            <a:endParaRPr lang="ru-RU" b="1" dirty="0">
              <a:solidFill>
                <a:srgbClr val="10253F"/>
              </a:solidFill>
              <a:latin typeface="Constantia"/>
              <a:ea typeface="Calibri"/>
              <a:cs typeface="Times New Roman"/>
            </a:endParaRPr>
          </a:p>
          <a:p>
            <a:pPr indent="450215">
              <a:spcAft>
                <a:spcPts val="0"/>
              </a:spcAft>
            </a:pPr>
            <a:endParaRPr lang="ru-RU" b="1" dirty="0" smtClean="0">
              <a:solidFill>
                <a:srgbClr val="10253F"/>
              </a:solidFill>
              <a:latin typeface="Constantia"/>
              <a:ea typeface="Calibri"/>
              <a:cs typeface="Times New Roman"/>
            </a:endParaRPr>
          </a:p>
          <a:p>
            <a:pPr indent="450215">
              <a:spcAft>
                <a:spcPts val="0"/>
              </a:spcAft>
            </a:pPr>
            <a:endParaRPr lang="ru-RU" b="1" dirty="0">
              <a:solidFill>
                <a:srgbClr val="10253F"/>
              </a:solidFill>
              <a:latin typeface="Constantia"/>
              <a:ea typeface="Calibri"/>
              <a:cs typeface="Times New Roman"/>
            </a:endParaRPr>
          </a:p>
          <a:p>
            <a:pPr indent="450215">
              <a:spcAft>
                <a:spcPts val="0"/>
              </a:spcAft>
            </a:pPr>
            <a:endParaRPr lang="ru-RU" b="1" dirty="0" smtClean="0">
              <a:solidFill>
                <a:srgbClr val="10253F"/>
              </a:solidFill>
              <a:latin typeface="Constantia"/>
              <a:ea typeface="Calibri"/>
              <a:cs typeface="Times New Roman"/>
            </a:endParaRPr>
          </a:p>
          <a:p>
            <a:pPr indent="450215">
              <a:spcAft>
                <a:spcPts val="0"/>
              </a:spcAft>
            </a:pPr>
            <a:endParaRPr lang="ru-RU" b="1" dirty="0">
              <a:solidFill>
                <a:srgbClr val="10253F"/>
              </a:solidFill>
              <a:latin typeface="Constantia"/>
              <a:ea typeface="Calibri"/>
              <a:cs typeface="Times New Roman"/>
            </a:endParaRPr>
          </a:p>
          <a:p>
            <a:pPr indent="450215">
              <a:spcAft>
                <a:spcPts val="0"/>
              </a:spcAft>
            </a:pPr>
            <a:endParaRPr lang="ru-RU" b="1" dirty="0" smtClean="0">
              <a:solidFill>
                <a:srgbClr val="10253F"/>
              </a:solidFill>
              <a:latin typeface="Constantia"/>
              <a:ea typeface="Calibri"/>
              <a:cs typeface="Times New Roman"/>
            </a:endParaRPr>
          </a:p>
          <a:p>
            <a:pPr indent="450215" algn="ctr">
              <a:spcAft>
                <a:spcPts val="0"/>
              </a:spcAft>
            </a:pPr>
            <a:endParaRPr lang="ru-RU" b="1" dirty="0" smtClean="0">
              <a:solidFill>
                <a:srgbClr val="10253F"/>
              </a:solidFill>
              <a:latin typeface="Constantia"/>
              <a:ea typeface="Calibri"/>
              <a:cs typeface="Times New Roman"/>
            </a:endParaRPr>
          </a:p>
          <a:p>
            <a:pPr indent="450215" algn="ctr">
              <a:spcAft>
                <a:spcPts val="0"/>
              </a:spcAft>
            </a:pPr>
            <a:endParaRPr lang="ru-RU" b="1" dirty="0">
              <a:solidFill>
                <a:srgbClr val="10253F"/>
              </a:solidFill>
              <a:latin typeface="Constantia"/>
              <a:ea typeface="Calibri"/>
              <a:cs typeface="Times New Roman"/>
            </a:endParaRPr>
          </a:p>
          <a:p>
            <a:pPr algn="ctr">
              <a:spcAft>
                <a:spcPts val="0"/>
              </a:spcAft>
            </a:pPr>
            <a:endParaRPr lang="en-US" b="1" dirty="0" smtClean="0">
              <a:solidFill>
                <a:schemeClr val="tx1">
                  <a:lumMod val="85000"/>
                  <a:lumOff val="15000"/>
                </a:schemeClr>
              </a:solidFill>
              <a:latin typeface="Constantia"/>
              <a:ea typeface="Calibri"/>
              <a:cs typeface="Times New Roman"/>
            </a:endParaRPr>
          </a:p>
          <a:p>
            <a:pPr algn="ctr">
              <a:spcAft>
                <a:spcPts val="0"/>
              </a:spcAft>
            </a:pPr>
            <a:endParaRPr lang="en-US" b="1" dirty="0" smtClean="0">
              <a:solidFill>
                <a:schemeClr val="tx1">
                  <a:lumMod val="85000"/>
                  <a:lumOff val="15000"/>
                </a:schemeClr>
              </a:solidFill>
              <a:latin typeface="Constantia"/>
              <a:ea typeface="Calibri"/>
              <a:cs typeface="Times New Roman"/>
            </a:endParaRPr>
          </a:p>
          <a:p>
            <a:pPr algn="ctr">
              <a:spcAft>
                <a:spcPts val="0"/>
              </a:spcAft>
            </a:pPr>
            <a:r>
              <a:rPr lang="ru-RU" b="1" dirty="0" smtClean="0">
                <a:solidFill>
                  <a:schemeClr val="tx1">
                    <a:lumMod val="85000"/>
                    <a:lumOff val="15000"/>
                  </a:schemeClr>
                </a:solidFill>
                <a:latin typeface="Constantia"/>
                <a:ea typeface="Calibri"/>
                <a:cs typeface="Times New Roman"/>
              </a:rPr>
              <a:t>Симонова </a:t>
            </a:r>
            <a:endParaRPr lang="en-US" b="1" dirty="0" smtClean="0">
              <a:solidFill>
                <a:schemeClr val="tx1">
                  <a:lumMod val="85000"/>
                  <a:lumOff val="15000"/>
                </a:schemeClr>
              </a:solidFill>
              <a:latin typeface="Constantia"/>
              <a:ea typeface="Calibri"/>
              <a:cs typeface="Times New Roman"/>
            </a:endParaRPr>
          </a:p>
          <a:p>
            <a:pPr algn="ctr">
              <a:spcAft>
                <a:spcPts val="0"/>
              </a:spcAft>
            </a:pPr>
            <a:r>
              <a:rPr lang="ru-RU" b="1" dirty="0" smtClean="0">
                <a:solidFill>
                  <a:schemeClr val="tx1">
                    <a:lumMod val="85000"/>
                    <a:lumOff val="15000"/>
                  </a:schemeClr>
                </a:solidFill>
                <a:latin typeface="Constantia"/>
                <a:ea typeface="Calibri"/>
                <a:cs typeface="Times New Roman"/>
              </a:rPr>
              <a:t>Наталья Николаевна</a:t>
            </a:r>
            <a:endParaRPr lang="en-US" b="1" dirty="0" smtClean="0">
              <a:solidFill>
                <a:schemeClr val="tx1">
                  <a:lumMod val="85000"/>
                  <a:lumOff val="15000"/>
                </a:schemeClr>
              </a:solidFill>
              <a:latin typeface="Constantia"/>
              <a:ea typeface="Calibri"/>
              <a:cs typeface="Times New Roman"/>
            </a:endParaRPr>
          </a:p>
          <a:p>
            <a:pPr algn="ctr">
              <a:spcAft>
                <a:spcPts val="0"/>
              </a:spcAft>
            </a:pPr>
            <a:r>
              <a:rPr lang="en-US" sz="1400" dirty="0" smtClean="0">
                <a:solidFill>
                  <a:schemeClr val="tx1">
                    <a:lumMod val="85000"/>
                    <a:lumOff val="15000"/>
                  </a:schemeClr>
                </a:solidFill>
                <a:latin typeface="Constantia"/>
                <a:ea typeface="Calibri"/>
                <a:cs typeface="Times New Roman"/>
              </a:rPr>
              <a:t>II </a:t>
            </a:r>
            <a:r>
              <a:rPr lang="ru-RU" sz="1400" dirty="0" smtClean="0">
                <a:solidFill>
                  <a:schemeClr val="tx1">
                    <a:lumMod val="85000"/>
                    <a:lumOff val="15000"/>
                  </a:schemeClr>
                </a:solidFill>
                <a:latin typeface="Constantia"/>
                <a:ea typeface="Calibri"/>
                <a:cs typeface="Times New Roman"/>
              </a:rPr>
              <a:t>место </a:t>
            </a:r>
            <a:r>
              <a:rPr lang="ru-RU" sz="1400" dirty="0">
                <a:solidFill>
                  <a:schemeClr val="tx1">
                    <a:lumMod val="85000"/>
                    <a:lumOff val="15000"/>
                  </a:schemeClr>
                </a:solidFill>
                <a:latin typeface="Constantia"/>
                <a:ea typeface="Calibri"/>
                <a:cs typeface="Times New Roman"/>
              </a:rPr>
              <a:t>в конкурсе профессионального мастерства в сфере образования «Педагог-психолог года ХМАО-Югры – </a:t>
            </a:r>
            <a:r>
              <a:rPr lang="ru-RU" sz="1400" dirty="0" smtClean="0">
                <a:solidFill>
                  <a:schemeClr val="tx1">
                    <a:lumMod val="85000"/>
                    <a:lumOff val="15000"/>
                  </a:schemeClr>
                </a:solidFill>
                <a:latin typeface="Constantia"/>
                <a:ea typeface="Calibri"/>
                <a:cs typeface="Times New Roman"/>
              </a:rPr>
              <a:t>2015»</a:t>
            </a:r>
            <a:endParaRPr lang="ru-RU" sz="1400" dirty="0">
              <a:solidFill>
                <a:schemeClr val="tx1">
                  <a:lumMod val="85000"/>
                  <a:lumOff val="15000"/>
                </a:schemeClr>
              </a:solidFill>
              <a:latin typeface="Constantia"/>
              <a:ea typeface="Calibri"/>
              <a:cs typeface="Times New Roman"/>
            </a:endParaRPr>
          </a:p>
        </p:txBody>
      </p:sp>
      <p:pic>
        <p:nvPicPr>
          <p:cNvPr id="9218" name="Picture 2" descr="C:\Users\Директор\Desktop\смотр конкурс 2017\simonova_natalja_nikolaevna.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3012" t="8075" r="9505" b="17842"/>
          <a:stretch/>
        </p:blipFill>
        <p:spPr bwMode="auto">
          <a:xfrm>
            <a:off x="1343492" y="2267317"/>
            <a:ext cx="2218098" cy="282828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219"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074" r="5887" b="21564"/>
          <a:stretch/>
        </p:blipFill>
        <p:spPr bwMode="auto">
          <a:xfrm>
            <a:off x="5594913" y="2178380"/>
            <a:ext cx="2304256" cy="30061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 name="Рисунок 8"/>
          <p:cNvPicPr>
            <a:picLocks noChangeAspect="1"/>
          </p:cNvPicPr>
          <p:nvPr/>
        </p:nvPicPr>
        <p:blipFill>
          <a:blip r:embed="rId5" cstate="print">
            <a:extLst>
              <a:ext uri="{BEBA8EAE-BF5A-486C-A8C5-ECC9F3942E4B}">
                <a14:imgProps xmlns:a14="http://schemas.microsoft.com/office/drawing/2010/main">
                  <a14:imgLayer r:embed="rId6">
                    <a14:imgEffect>
                      <a14:artisticCrisscrossEtching/>
                    </a14:imgEffect>
                    <a14:imgEffect>
                      <a14:colorTemperature colorTemp="5875"/>
                    </a14:imgEffect>
                    <a14:imgEffect>
                      <a14:saturation sat="105000"/>
                    </a14:imgEffect>
                  </a14:imgLayer>
                </a14:imgProps>
              </a:ext>
              <a:ext uri="{28A0092B-C50C-407E-A947-70E740481C1C}">
                <a14:useLocalDpi xmlns:a14="http://schemas.microsoft.com/office/drawing/2010/main" val="0"/>
              </a:ext>
            </a:extLst>
          </a:blip>
          <a:stretch>
            <a:fillRect/>
          </a:stretch>
        </p:blipFill>
        <p:spPr>
          <a:xfrm>
            <a:off x="7621892" y="116632"/>
            <a:ext cx="1410902" cy="1377661"/>
          </a:xfrm>
          <a:prstGeom prst="rect">
            <a:avLst/>
          </a:prstGeom>
        </p:spPr>
      </p:pic>
    </p:spTree>
    <p:extLst>
      <p:ext uri="{BB962C8B-B14F-4D97-AF65-F5344CB8AC3E}">
        <p14:creationId xmlns:p14="http://schemas.microsoft.com/office/powerpoint/2010/main" val="1601613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20"/>
          <p:cNvSpPr>
            <a:spLocks noGrp="1" noChangeArrowheads="1"/>
          </p:cNvSpPr>
          <p:nvPr>
            <p:ph type="title"/>
          </p:nvPr>
        </p:nvSpPr>
        <p:spPr bwMode="auto">
          <a:xfrm>
            <a:off x="-180528" y="138353"/>
            <a:ext cx="8229600" cy="954107"/>
          </a:xfrm>
          <a:prstGeom prst="rect">
            <a:avLst/>
          </a:prstGeom>
          <a:noFill/>
          <a:ln w="9525">
            <a:noFill/>
            <a:miter lim="800000"/>
            <a:headEnd/>
            <a:tailEnd/>
          </a:ln>
          <a:effectLst/>
        </p:spPr>
        <p:txBody>
          <a:bodyPr wrap="square" anchor="ctr">
            <a:spAutoFit/>
          </a:bodyPr>
          <a:lstStyle/>
          <a:p>
            <a:pPr marL="0" marR="0" lvl="0" indent="0" defTabSz="914400" eaLnBrk="1" fontAlgn="auto" latinLnBrk="0" hangingPunct="1">
              <a:lnSpc>
                <a:spcPct val="100000"/>
              </a:lnSpc>
              <a:spcBef>
                <a:spcPts val="0"/>
              </a:spcBef>
              <a:spcAft>
                <a:spcPts val="0"/>
              </a:spcAft>
              <a:buClrTx/>
              <a:buSzTx/>
              <a:buFontTx/>
              <a:buNone/>
              <a:tabLst>
                <a:tab pos="-3771900" algn="l"/>
              </a:tabLst>
              <a:defRPr/>
            </a:pPr>
            <a:r>
              <a:rPr kumimoji="0" lang="ru-RU" sz="2800" b="1" i="0" u="none" strike="noStrike" kern="0" cap="none" spc="0" normalizeH="0" baseline="0" noProof="0" dirty="0" smtClean="0">
                <a:ln>
                  <a:noFill/>
                </a:ln>
                <a:solidFill>
                  <a:srgbClr val="3F007E"/>
                </a:solidFill>
                <a:effectLst>
                  <a:glow rad="101600">
                    <a:schemeClr val="bg1">
                      <a:alpha val="60000"/>
                    </a:schemeClr>
                  </a:glow>
                </a:effectLst>
                <a:uLnTx/>
                <a:uFillTx/>
                <a:latin typeface="Constantia" pitchFamily="18" charset="0"/>
              </a:rPr>
              <a:t>Победители и призеры муниципального конкурса «Ученик года»</a:t>
            </a:r>
            <a:endParaRPr kumimoji="0" lang="ru-RU" sz="2800" b="1" i="0" u="none" strike="noStrike" kern="0" cap="none" spc="0" normalizeH="0" baseline="0" noProof="0" dirty="0">
              <a:ln>
                <a:noFill/>
              </a:ln>
              <a:solidFill>
                <a:srgbClr val="3F007E"/>
              </a:solidFill>
              <a:effectLst>
                <a:glow rad="101600">
                  <a:schemeClr val="bg1">
                    <a:alpha val="60000"/>
                  </a:schemeClr>
                </a:glow>
              </a:effectLst>
              <a:uLnTx/>
              <a:uFillTx/>
              <a:latin typeface="Constantia" pitchFamily="18" charset="0"/>
            </a:endParaRPr>
          </a:p>
        </p:txBody>
      </p:sp>
      <p:sp>
        <p:nvSpPr>
          <p:cNvPr id="13" name="TextBox 12"/>
          <p:cNvSpPr txBox="1"/>
          <p:nvPr/>
        </p:nvSpPr>
        <p:spPr>
          <a:xfrm>
            <a:off x="4939562" y="1045541"/>
            <a:ext cx="3707904" cy="923330"/>
          </a:xfrm>
          <a:prstGeom prst="rect">
            <a:avLst/>
          </a:prstGeom>
          <a:noFill/>
        </p:spPr>
        <p:txBody>
          <a:bodyPr wrap="square" rtlCol="0">
            <a:spAutoFit/>
          </a:bodyPr>
          <a:lstStyle/>
          <a:p>
            <a:pPr algn="ctr"/>
            <a:r>
              <a:rPr lang="ru-RU" b="1" dirty="0" smtClean="0">
                <a:solidFill>
                  <a:srgbClr val="002060"/>
                </a:solidFill>
                <a:effectLst>
                  <a:glow rad="101600">
                    <a:prstClr val="white">
                      <a:alpha val="60000"/>
                    </a:prstClr>
                  </a:glow>
                </a:effectLst>
                <a:latin typeface="Constantia" pitchFamily="18" charset="0"/>
              </a:rPr>
              <a:t>2011-2012 учебный год:  </a:t>
            </a:r>
          </a:p>
          <a:p>
            <a:pPr algn="ctr"/>
            <a:r>
              <a:rPr lang="ru-RU" b="1" dirty="0" smtClean="0">
                <a:solidFill>
                  <a:srgbClr val="C00000"/>
                </a:solidFill>
                <a:effectLst>
                  <a:glow rad="101600">
                    <a:prstClr val="white">
                      <a:alpha val="60000"/>
                    </a:prstClr>
                  </a:glow>
                </a:effectLst>
                <a:latin typeface="Constantia" pitchFamily="18" charset="0"/>
              </a:rPr>
              <a:t>Завьялов Станислав </a:t>
            </a:r>
            <a:r>
              <a:rPr lang="ru-RU" b="1" dirty="0" smtClean="0">
                <a:solidFill>
                  <a:srgbClr val="002060"/>
                </a:solidFill>
                <a:effectLst>
                  <a:glow rad="101600">
                    <a:prstClr val="white">
                      <a:alpha val="60000"/>
                    </a:prstClr>
                  </a:glow>
                </a:effectLst>
                <a:latin typeface="Constantia" pitchFamily="18" charset="0"/>
              </a:rPr>
              <a:t>– </a:t>
            </a:r>
            <a:r>
              <a:rPr lang="en-US" b="1" dirty="0" smtClean="0">
                <a:solidFill>
                  <a:srgbClr val="002060"/>
                </a:solidFill>
                <a:effectLst>
                  <a:glow rad="101600">
                    <a:prstClr val="white">
                      <a:alpha val="60000"/>
                    </a:prstClr>
                  </a:glow>
                </a:effectLst>
                <a:latin typeface="Constantia" pitchFamily="18" charset="0"/>
              </a:rPr>
              <a:t>I</a:t>
            </a:r>
            <a:r>
              <a:rPr lang="ru-RU" b="1" dirty="0" smtClean="0">
                <a:solidFill>
                  <a:srgbClr val="002060"/>
                </a:solidFill>
                <a:effectLst>
                  <a:glow rad="101600">
                    <a:prstClr val="white">
                      <a:alpha val="60000"/>
                    </a:prstClr>
                  </a:glow>
                </a:effectLst>
                <a:latin typeface="Constantia" pitchFamily="18" charset="0"/>
              </a:rPr>
              <a:t> место</a:t>
            </a:r>
          </a:p>
          <a:p>
            <a:pPr algn="ctr"/>
            <a:r>
              <a:rPr lang="ru-RU" b="1" dirty="0" smtClean="0">
                <a:solidFill>
                  <a:srgbClr val="C00000"/>
                </a:solidFill>
                <a:effectLst>
                  <a:glow rad="101600">
                    <a:prstClr val="white">
                      <a:alpha val="60000"/>
                    </a:prstClr>
                  </a:glow>
                </a:effectLst>
                <a:latin typeface="Constantia" pitchFamily="18" charset="0"/>
              </a:rPr>
              <a:t>Сидоров Данил </a:t>
            </a:r>
            <a:r>
              <a:rPr lang="ru-RU" b="1" dirty="0" smtClean="0">
                <a:solidFill>
                  <a:srgbClr val="002060"/>
                </a:solidFill>
                <a:effectLst>
                  <a:glow rad="101600">
                    <a:prstClr val="white">
                      <a:alpha val="60000"/>
                    </a:prstClr>
                  </a:glow>
                </a:effectLst>
                <a:latin typeface="Constantia" pitchFamily="18" charset="0"/>
              </a:rPr>
              <a:t>– </a:t>
            </a:r>
            <a:r>
              <a:rPr lang="en-US" b="1" dirty="0" smtClean="0">
                <a:solidFill>
                  <a:srgbClr val="002060"/>
                </a:solidFill>
                <a:effectLst>
                  <a:glow rad="101600">
                    <a:prstClr val="white">
                      <a:alpha val="60000"/>
                    </a:prstClr>
                  </a:glow>
                </a:effectLst>
                <a:latin typeface="Constantia" pitchFamily="18" charset="0"/>
              </a:rPr>
              <a:t>II</a:t>
            </a:r>
            <a:r>
              <a:rPr lang="ru-RU" b="1" dirty="0" smtClean="0">
                <a:solidFill>
                  <a:srgbClr val="002060"/>
                </a:solidFill>
                <a:effectLst>
                  <a:glow rad="101600">
                    <a:prstClr val="white">
                      <a:alpha val="60000"/>
                    </a:prstClr>
                  </a:glow>
                </a:effectLst>
                <a:latin typeface="Constantia" pitchFamily="18" charset="0"/>
              </a:rPr>
              <a:t> место</a:t>
            </a:r>
            <a:endParaRPr lang="ru-RU" b="1" dirty="0">
              <a:solidFill>
                <a:srgbClr val="002060"/>
              </a:solidFill>
              <a:effectLst>
                <a:glow rad="101600">
                  <a:prstClr val="white">
                    <a:alpha val="60000"/>
                  </a:prstClr>
                </a:glow>
              </a:effectLst>
              <a:latin typeface="Constantia" pitchFamily="18" charset="0"/>
            </a:endParaRPr>
          </a:p>
        </p:txBody>
      </p:sp>
      <p:sp>
        <p:nvSpPr>
          <p:cNvPr id="14" name="TextBox 13"/>
          <p:cNvSpPr txBox="1"/>
          <p:nvPr/>
        </p:nvSpPr>
        <p:spPr>
          <a:xfrm>
            <a:off x="4201961" y="3938393"/>
            <a:ext cx="4563623" cy="646331"/>
          </a:xfrm>
          <a:prstGeom prst="rect">
            <a:avLst/>
          </a:prstGeom>
          <a:noFill/>
        </p:spPr>
        <p:txBody>
          <a:bodyPr wrap="square" rtlCol="0">
            <a:spAutoFit/>
          </a:bodyPr>
          <a:lstStyle/>
          <a:p>
            <a:pPr algn="ctr"/>
            <a:r>
              <a:rPr lang="ru-RU" b="1" dirty="0" smtClean="0">
                <a:solidFill>
                  <a:srgbClr val="002060"/>
                </a:solidFill>
                <a:effectLst>
                  <a:glow rad="101600">
                    <a:prstClr val="white">
                      <a:alpha val="60000"/>
                    </a:prstClr>
                  </a:glow>
                </a:effectLst>
                <a:latin typeface="Constantia" pitchFamily="18" charset="0"/>
              </a:rPr>
              <a:t>2013-2014 учебный год: </a:t>
            </a:r>
          </a:p>
          <a:p>
            <a:pPr algn="ctr"/>
            <a:r>
              <a:rPr lang="ru-RU" b="1" dirty="0" smtClean="0">
                <a:solidFill>
                  <a:srgbClr val="C00000"/>
                </a:solidFill>
                <a:effectLst>
                  <a:glow rad="101600">
                    <a:prstClr val="white">
                      <a:alpha val="60000"/>
                    </a:prstClr>
                  </a:glow>
                </a:effectLst>
                <a:latin typeface="Constantia" pitchFamily="18" charset="0"/>
              </a:rPr>
              <a:t>Кравцова Диана</a:t>
            </a:r>
            <a:r>
              <a:rPr lang="ru-RU" b="1" dirty="0">
                <a:solidFill>
                  <a:srgbClr val="C00000"/>
                </a:solidFill>
                <a:effectLst>
                  <a:glow rad="101600">
                    <a:prstClr val="white">
                      <a:alpha val="60000"/>
                    </a:prstClr>
                  </a:glow>
                </a:effectLst>
                <a:latin typeface="Constantia" pitchFamily="18" charset="0"/>
              </a:rPr>
              <a:t> </a:t>
            </a:r>
            <a:r>
              <a:rPr lang="ru-RU" b="1" dirty="0" smtClean="0">
                <a:solidFill>
                  <a:srgbClr val="002060"/>
                </a:solidFill>
                <a:effectLst>
                  <a:glow rad="101600">
                    <a:prstClr val="white">
                      <a:alpha val="60000"/>
                    </a:prstClr>
                  </a:glow>
                </a:effectLst>
                <a:latin typeface="Constantia" pitchFamily="18" charset="0"/>
              </a:rPr>
              <a:t>- </a:t>
            </a:r>
            <a:r>
              <a:rPr lang="en-US" b="1" dirty="0" smtClean="0">
                <a:solidFill>
                  <a:srgbClr val="002060"/>
                </a:solidFill>
                <a:effectLst>
                  <a:glow rad="101600">
                    <a:prstClr val="white">
                      <a:alpha val="60000"/>
                    </a:prstClr>
                  </a:glow>
                </a:effectLst>
                <a:latin typeface="Constantia" pitchFamily="18" charset="0"/>
              </a:rPr>
              <a:t>II</a:t>
            </a:r>
            <a:r>
              <a:rPr lang="ru-RU" b="1" dirty="0" smtClean="0">
                <a:solidFill>
                  <a:srgbClr val="002060"/>
                </a:solidFill>
                <a:effectLst>
                  <a:glow rad="101600">
                    <a:prstClr val="white">
                      <a:alpha val="60000"/>
                    </a:prstClr>
                  </a:glow>
                </a:effectLst>
                <a:latin typeface="Constantia" pitchFamily="18" charset="0"/>
              </a:rPr>
              <a:t> место</a:t>
            </a:r>
            <a:endParaRPr lang="ru-RU" b="1" dirty="0">
              <a:solidFill>
                <a:srgbClr val="002060"/>
              </a:solidFill>
              <a:effectLst>
                <a:glow rad="101600">
                  <a:prstClr val="white">
                    <a:alpha val="60000"/>
                  </a:prstClr>
                </a:glow>
              </a:effectLst>
              <a:latin typeface="Constantia" pitchFamily="18" charset="0"/>
            </a:endParaRPr>
          </a:p>
        </p:txBody>
      </p:sp>
      <p:pic>
        <p:nvPicPr>
          <p:cNvPr id="20" name="Рисунок 19" descr="\\Pk12\фото\Фото 2013-2014\Мероприятия\Ученик года - районный\20140208_121005.jpg"/>
          <p:cNvPicPr/>
          <p:nvPr/>
        </p:nvPicPr>
        <p:blipFill rotWithShape="1">
          <a:blip r:embed="rId2" cstate="print">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t="10658"/>
          <a:stretch/>
        </p:blipFill>
        <p:spPr bwMode="auto">
          <a:xfrm>
            <a:off x="6876255" y="4602261"/>
            <a:ext cx="1971413" cy="208815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1" name="Рисунок 20" descr="\\Pk12\фото\Фото 2013-2014\Мероприятия\Ученик года - районный\IMG_20140208_170243.jpg"/>
          <p:cNvPicPr/>
          <p:nvPr/>
        </p:nvPicPr>
        <p:blipFill rotWithShape="1">
          <a:blip r:embed="rId4" cstate="print">
            <a:extLst>
              <a:ext uri="{BEBA8EAE-BF5A-486C-A8C5-ECC9F3942E4B}">
                <a14:imgProps xmlns:a14="http://schemas.microsoft.com/office/drawing/2010/main">
                  <a14:imgLayer r:embed="rId5">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t="10200" b="5638"/>
          <a:stretch/>
        </p:blipFill>
        <p:spPr bwMode="auto">
          <a:xfrm>
            <a:off x="4581779" y="4606453"/>
            <a:ext cx="2176661" cy="215083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3" name="Рисунок 22"/>
          <p:cNvPicPr>
            <a:picLocks noChangeAspect="1"/>
          </p:cNvPicPr>
          <p:nvPr/>
        </p:nvPicPr>
        <p:blipFill rotWithShape="1">
          <a:blip r:embed="rId6" cstate="print">
            <a:extLst>
              <a:ext uri="{BEBA8EAE-BF5A-486C-A8C5-ECC9F3942E4B}">
                <a14:imgProps xmlns:a14="http://schemas.microsoft.com/office/drawing/2010/main">
                  <a14:imgLayer r:embed="rId7">
                    <a14:imgEffect>
                      <a14:sharpenSoften amount="25000"/>
                    </a14:imgEffect>
                    <a14:imgEffect>
                      <a14:saturation sat="66000"/>
                    </a14:imgEffect>
                  </a14:imgLayer>
                </a14:imgProps>
              </a:ext>
              <a:ext uri="{28A0092B-C50C-407E-A947-70E740481C1C}">
                <a14:useLocalDpi xmlns:a14="http://schemas.microsoft.com/office/drawing/2010/main" val="0"/>
              </a:ext>
            </a:extLst>
          </a:blip>
          <a:srcRect l="30843" t="13334" r="30244" b="20518"/>
          <a:stretch/>
        </p:blipFill>
        <p:spPr>
          <a:xfrm>
            <a:off x="5156676" y="1991344"/>
            <a:ext cx="1548173" cy="197385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4" name="Рисунок 23"/>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25000"/>
                    </a14:imgEffect>
                  </a14:imgLayer>
                </a14:imgProps>
              </a:ext>
              <a:ext uri="{28A0092B-C50C-407E-A947-70E740481C1C}">
                <a14:useLocalDpi xmlns:a14="http://schemas.microsoft.com/office/drawing/2010/main" val="0"/>
              </a:ext>
            </a:extLst>
          </a:blip>
          <a:srcRect l="23204" t="12427" r="33690" b="13398"/>
          <a:stretch/>
        </p:blipFill>
        <p:spPr>
          <a:xfrm>
            <a:off x="7058996" y="2031866"/>
            <a:ext cx="1489114" cy="192176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1" name="TextBox 10"/>
          <p:cNvSpPr txBox="1"/>
          <p:nvPr/>
        </p:nvSpPr>
        <p:spPr>
          <a:xfrm>
            <a:off x="-252536" y="899861"/>
            <a:ext cx="3024336" cy="1200329"/>
          </a:xfrm>
          <a:prstGeom prst="rect">
            <a:avLst/>
          </a:prstGeom>
          <a:noFill/>
        </p:spPr>
        <p:txBody>
          <a:bodyPr wrap="square" rtlCol="0">
            <a:spAutoFit/>
          </a:bodyPr>
          <a:lstStyle/>
          <a:p>
            <a:pPr algn="ctr"/>
            <a:r>
              <a:rPr lang="ru-RU" b="1" dirty="0" smtClean="0">
                <a:solidFill>
                  <a:srgbClr val="002060"/>
                </a:solidFill>
                <a:effectLst>
                  <a:glow rad="101600">
                    <a:prstClr val="white">
                      <a:alpha val="60000"/>
                    </a:prstClr>
                  </a:glow>
                </a:effectLst>
                <a:latin typeface="Constantia" pitchFamily="18" charset="0"/>
              </a:rPr>
              <a:t>2003-2004 </a:t>
            </a:r>
          </a:p>
          <a:p>
            <a:pPr algn="ctr"/>
            <a:r>
              <a:rPr lang="ru-RU" b="1" dirty="0" smtClean="0">
                <a:solidFill>
                  <a:srgbClr val="002060"/>
                </a:solidFill>
                <a:effectLst>
                  <a:glow rad="101600">
                    <a:prstClr val="white">
                      <a:alpha val="60000"/>
                    </a:prstClr>
                  </a:glow>
                </a:effectLst>
                <a:latin typeface="Constantia" pitchFamily="18" charset="0"/>
              </a:rPr>
              <a:t>учебный год: </a:t>
            </a:r>
          </a:p>
          <a:p>
            <a:pPr algn="ctr"/>
            <a:r>
              <a:rPr lang="ru-RU" b="1" dirty="0" err="1" smtClean="0">
                <a:solidFill>
                  <a:srgbClr val="C00000"/>
                </a:solidFill>
                <a:effectLst>
                  <a:glow rad="101600">
                    <a:prstClr val="white">
                      <a:alpha val="60000"/>
                    </a:prstClr>
                  </a:glow>
                </a:effectLst>
                <a:latin typeface="Constantia" pitchFamily="18" charset="0"/>
              </a:rPr>
              <a:t>Миклашевич</a:t>
            </a:r>
            <a:r>
              <a:rPr lang="ru-RU" b="1" dirty="0" smtClean="0">
                <a:solidFill>
                  <a:srgbClr val="C00000"/>
                </a:solidFill>
                <a:effectLst>
                  <a:glow rad="101600">
                    <a:prstClr val="white">
                      <a:alpha val="60000"/>
                    </a:prstClr>
                  </a:glow>
                </a:effectLst>
                <a:latin typeface="Constantia" pitchFamily="18" charset="0"/>
              </a:rPr>
              <a:t> Данил </a:t>
            </a:r>
          </a:p>
          <a:p>
            <a:pPr algn="ctr"/>
            <a:r>
              <a:rPr lang="ru-RU" b="1" dirty="0" smtClean="0">
                <a:solidFill>
                  <a:srgbClr val="C00000"/>
                </a:solidFill>
                <a:effectLst>
                  <a:glow rad="101600">
                    <a:prstClr val="white">
                      <a:alpha val="60000"/>
                    </a:prstClr>
                  </a:glow>
                </a:effectLst>
                <a:latin typeface="Constantia" pitchFamily="18" charset="0"/>
              </a:rPr>
              <a:t> </a:t>
            </a:r>
            <a:r>
              <a:rPr lang="en-US" b="1" dirty="0" smtClean="0">
                <a:solidFill>
                  <a:srgbClr val="002060"/>
                </a:solidFill>
                <a:effectLst>
                  <a:glow rad="101600">
                    <a:prstClr val="white">
                      <a:alpha val="60000"/>
                    </a:prstClr>
                  </a:glow>
                </a:effectLst>
                <a:latin typeface="Constantia" pitchFamily="18" charset="0"/>
              </a:rPr>
              <a:t>I</a:t>
            </a:r>
            <a:r>
              <a:rPr lang="ru-RU" b="1" dirty="0" smtClean="0">
                <a:solidFill>
                  <a:srgbClr val="002060"/>
                </a:solidFill>
                <a:effectLst>
                  <a:glow rad="101600">
                    <a:prstClr val="white">
                      <a:alpha val="60000"/>
                    </a:prstClr>
                  </a:glow>
                </a:effectLst>
                <a:latin typeface="Constantia" pitchFamily="18" charset="0"/>
              </a:rPr>
              <a:t> место</a:t>
            </a:r>
            <a:endParaRPr lang="ru-RU" b="1" dirty="0">
              <a:solidFill>
                <a:srgbClr val="002060"/>
              </a:solidFill>
              <a:effectLst>
                <a:glow rad="101600">
                  <a:prstClr val="white">
                    <a:alpha val="60000"/>
                  </a:prstClr>
                </a:glow>
              </a:effectLst>
              <a:latin typeface="Constantia" pitchFamily="18" charset="0"/>
            </a:endParaRPr>
          </a:p>
        </p:txBody>
      </p:sp>
      <p:pic>
        <p:nvPicPr>
          <p:cNvPr id="2" name="Рисунок 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59532" y="2206740"/>
            <a:ext cx="1800200" cy="245566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5" name="TextBox 14"/>
          <p:cNvSpPr txBox="1"/>
          <p:nvPr/>
        </p:nvSpPr>
        <p:spPr>
          <a:xfrm>
            <a:off x="2419282" y="1059441"/>
            <a:ext cx="2520280" cy="1200329"/>
          </a:xfrm>
          <a:prstGeom prst="rect">
            <a:avLst/>
          </a:prstGeom>
          <a:noFill/>
        </p:spPr>
        <p:txBody>
          <a:bodyPr wrap="square" rtlCol="0">
            <a:spAutoFit/>
          </a:bodyPr>
          <a:lstStyle/>
          <a:p>
            <a:pPr algn="ctr"/>
            <a:r>
              <a:rPr lang="ru-RU" b="1" dirty="0" smtClean="0">
                <a:solidFill>
                  <a:srgbClr val="002060"/>
                </a:solidFill>
                <a:effectLst>
                  <a:glow rad="101600">
                    <a:prstClr val="white">
                      <a:alpha val="60000"/>
                    </a:prstClr>
                  </a:glow>
                </a:effectLst>
                <a:latin typeface="Constantia" pitchFamily="18" charset="0"/>
              </a:rPr>
              <a:t>2005-2006 </a:t>
            </a:r>
          </a:p>
          <a:p>
            <a:pPr algn="ctr"/>
            <a:r>
              <a:rPr lang="ru-RU" b="1" dirty="0" smtClean="0">
                <a:solidFill>
                  <a:srgbClr val="002060"/>
                </a:solidFill>
                <a:effectLst>
                  <a:glow rad="101600">
                    <a:prstClr val="white">
                      <a:alpha val="60000"/>
                    </a:prstClr>
                  </a:glow>
                </a:effectLst>
                <a:latin typeface="Constantia" pitchFamily="18" charset="0"/>
              </a:rPr>
              <a:t>учебный год: </a:t>
            </a:r>
          </a:p>
          <a:p>
            <a:pPr algn="ctr"/>
            <a:r>
              <a:rPr lang="ru-RU" b="1" dirty="0" err="1" smtClean="0">
                <a:solidFill>
                  <a:srgbClr val="C00000"/>
                </a:solidFill>
                <a:effectLst>
                  <a:glow rad="101600">
                    <a:prstClr val="white">
                      <a:alpha val="60000"/>
                    </a:prstClr>
                  </a:glow>
                </a:effectLst>
                <a:latin typeface="Constantia" pitchFamily="18" charset="0"/>
              </a:rPr>
              <a:t>Федорчук</a:t>
            </a:r>
            <a:r>
              <a:rPr lang="ru-RU" b="1" dirty="0" smtClean="0">
                <a:solidFill>
                  <a:srgbClr val="C00000"/>
                </a:solidFill>
                <a:effectLst>
                  <a:glow rad="101600">
                    <a:prstClr val="white">
                      <a:alpha val="60000"/>
                    </a:prstClr>
                  </a:glow>
                </a:effectLst>
                <a:latin typeface="Constantia" pitchFamily="18" charset="0"/>
              </a:rPr>
              <a:t> Анастасия </a:t>
            </a:r>
            <a:r>
              <a:rPr lang="en-US" b="1" dirty="0" smtClean="0">
                <a:solidFill>
                  <a:srgbClr val="002060"/>
                </a:solidFill>
                <a:effectLst>
                  <a:glow rad="101600">
                    <a:prstClr val="white">
                      <a:alpha val="60000"/>
                    </a:prstClr>
                  </a:glow>
                </a:effectLst>
                <a:latin typeface="Constantia" pitchFamily="18" charset="0"/>
              </a:rPr>
              <a:t>I</a:t>
            </a:r>
            <a:r>
              <a:rPr lang="ru-RU" b="1" dirty="0" smtClean="0">
                <a:solidFill>
                  <a:srgbClr val="002060"/>
                </a:solidFill>
                <a:effectLst>
                  <a:glow rad="101600">
                    <a:prstClr val="white">
                      <a:alpha val="60000"/>
                    </a:prstClr>
                  </a:glow>
                </a:effectLst>
                <a:latin typeface="Constantia" pitchFamily="18" charset="0"/>
              </a:rPr>
              <a:t> место</a:t>
            </a:r>
            <a:endParaRPr lang="ru-RU" b="1" dirty="0">
              <a:solidFill>
                <a:srgbClr val="002060"/>
              </a:solidFill>
              <a:effectLst>
                <a:glow rad="101600">
                  <a:prstClr val="white">
                    <a:alpha val="60000"/>
                  </a:prstClr>
                </a:glow>
              </a:effectLst>
              <a:latin typeface="Constantia" pitchFamily="18" charset="0"/>
            </a:endParaRPr>
          </a:p>
        </p:txBody>
      </p:sp>
      <p:pic>
        <p:nvPicPr>
          <p:cNvPr id="3" name="Рисунок 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699792" y="2286832"/>
            <a:ext cx="1769092" cy="272333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427650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25000"/>
                    </a14:imgEffect>
                    <a14:imgEffect>
                      <a14:saturation sat="200000"/>
                    </a14:imgEffect>
                  </a14:imgLayer>
                </a14:imgProps>
              </a:ext>
              <a:ext uri="{28A0092B-C50C-407E-A947-70E740481C1C}">
                <a14:useLocalDpi xmlns:a14="http://schemas.microsoft.com/office/drawing/2010/main" val="0"/>
              </a:ext>
            </a:extLst>
          </a:blip>
          <a:srcRect l="20000" t="11589" r="17059"/>
          <a:stretch/>
        </p:blipFill>
        <p:spPr>
          <a:xfrm>
            <a:off x="3131840" y="1424326"/>
            <a:ext cx="2466380" cy="229462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Rectangle 120"/>
          <p:cNvSpPr>
            <a:spLocks noGrp="1" noChangeArrowheads="1"/>
          </p:cNvSpPr>
          <p:nvPr>
            <p:ph type="title"/>
          </p:nvPr>
        </p:nvSpPr>
        <p:spPr bwMode="auto">
          <a:xfrm>
            <a:off x="-115697" y="13120"/>
            <a:ext cx="8064896" cy="1200329"/>
          </a:xfrm>
          <a:prstGeom prst="rect">
            <a:avLst/>
          </a:prstGeom>
          <a:noFill/>
          <a:ln w="9525">
            <a:noFill/>
            <a:miter lim="800000"/>
            <a:headEnd/>
            <a:tailEnd/>
          </a:ln>
          <a:effectLst/>
        </p:spPr>
        <p:txBody>
          <a:bodyPr wrap="square" anchor="ctr">
            <a:spAutoFit/>
          </a:bodyPr>
          <a:lstStyle/>
          <a:p>
            <a:pPr marL="0" marR="0" lvl="0" indent="0" defTabSz="914400" eaLnBrk="1" fontAlgn="auto" latinLnBrk="0" hangingPunct="1">
              <a:lnSpc>
                <a:spcPct val="100000"/>
              </a:lnSpc>
              <a:spcBef>
                <a:spcPts val="0"/>
              </a:spcBef>
              <a:spcAft>
                <a:spcPts val="0"/>
              </a:spcAft>
              <a:buClrTx/>
              <a:buSzTx/>
              <a:buFontTx/>
              <a:buNone/>
              <a:tabLst>
                <a:tab pos="-3771900" algn="l"/>
              </a:tabLst>
              <a:defRPr/>
            </a:pPr>
            <a:r>
              <a:rPr kumimoji="0" lang="ru-RU" sz="2400" b="1" i="0" u="none" strike="noStrike" kern="0" cap="none" spc="0" normalizeH="0" baseline="0" noProof="0" dirty="0" smtClean="0">
                <a:ln>
                  <a:noFill/>
                </a:ln>
                <a:solidFill>
                  <a:srgbClr val="3F007E"/>
                </a:solidFill>
                <a:effectLst>
                  <a:glow rad="101600">
                    <a:schemeClr val="bg1">
                      <a:alpha val="60000"/>
                    </a:schemeClr>
                  </a:glow>
                </a:effectLst>
                <a:uLnTx/>
                <a:uFillTx/>
                <a:latin typeface="Constantia" pitchFamily="18" charset="0"/>
              </a:rPr>
              <a:t>Победители </a:t>
            </a:r>
            <a:r>
              <a:rPr kumimoji="0" lang="en-US" sz="2400" b="1" i="0" u="none" strike="noStrike" kern="0" cap="none" spc="0" normalizeH="0" baseline="0" noProof="0" dirty="0" smtClean="0">
                <a:ln>
                  <a:noFill/>
                </a:ln>
                <a:solidFill>
                  <a:srgbClr val="3F007E"/>
                </a:solidFill>
                <a:effectLst>
                  <a:glow rad="101600">
                    <a:schemeClr val="bg1">
                      <a:alpha val="60000"/>
                    </a:schemeClr>
                  </a:glow>
                </a:effectLst>
                <a:uLnTx/>
                <a:uFillTx/>
                <a:latin typeface="Constantia" pitchFamily="18" charset="0"/>
              </a:rPr>
              <a:t>XXI</a:t>
            </a:r>
            <a:r>
              <a:rPr kumimoji="0" lang="ru-RU" sz="2400" b="1" i="0" u="none" strike="noStrike" kern="0" cap="none" spc="0" normalizeH="0" baseline="0" noProof="0" dirty="0" smtClean="0">
                <a:ln>
                  <a:noFill/>
                </a:ln>
                <a:solidFill>
                  <a:srgbClr val="3F007E"/>
                </a:solidFill>
                <a:effectLst>
                  <a:glow rad="101600">
                    <a:schemeClr val="bg1">
                      <a:alpha val="60000"/>
                    </a:schemeClr>
                  </a:glow>
                </a:effectLst>
                <a:uLnTx/>
                <a:uFillTx/>
                <a:latin typeface="Constantia" pitchFamily="18" charset="0"/>
              </a:rPr>
              <a:t> научно-практической конференции молодых исследователей</a:t>
            </a:r>
            <a:br>
              <a:rPr kumimoji="0" lang="ru-RU" sz="2400" b="1" i="0" u="none" strike="noStrike" kern="0" cap="none" spc="0" normalizeH="0" baseline="0" noProof="0" dirty="0" smtClean="0">
                <a:ln>
                  <a:noFill/>
                </a:ln>
                <a:solidFill>
                  <a:srgbClr val="3F007E"/>
                </a:solidFill>
                <a:effectLst>
                  <a:glow rad="101600">
                    <a:schemeClr val="bg1">
                      <a:alpha val="60000"/>
                    </a:schemeClr>
                  </a:glow>
                </a:effectLst>
                <a:uLnTx/>
                <a:uFillTx/>
                <a:latin typeface="Constantia" pitchFamily="18" charset="0"/>
              </a:rPr>
            </a:br>
            <a:r>
              <a:rPr kumimoji="0" lang="ru-RU" sz="2400" b="1" i="0" u="none" strike="noStrike" kern="0" cap="none" spc="0" normalizeH="0" baseline="0" noProof="0" dirty="0" smtClean="0">
                <a:ln>
                  <a:noFill/>
                </a:ln>
                <a:solidFill>
                  <a:srgbClr val="3F007E"/>
                </a:solidFill>
                <a:effectLst>
                  <a:glow rad="101600">
                    <a:schemeClr val="bg1">
                      <a:alpha val="60000"/>
                    </a:schemeClr>
                  </a:glow>
                </a:effectLst>
                <a:uLnTx/>
                <a:uFillTx/>
                <a:latin typeface="Constantia" pitchFamily="18" charset="0"/>
              </a:rPr>
              <a:t> «Шаг в будущее»</a:t>
            </a:r>
            <a:endParaRPr kumimoji="0" lang="ru-RU" sz="2400" b="1" i="0" u="none" strike="noStrike" kern="0" cap="none" spc="0" normalizeH="0" baseline="0" noProof="0" dirty="0">
              <a:ln>
                <a:noFill/>
              </a:ln>
              <a:solidFill>
                <a:srgbClr val="3F007E"/>
              </a:solidFill>
              <a:effectLst>
                <a:glow rad="101600">
                  <a:schemeClr val="bg1">
                    <a:alpha val="60000"/>
                  </a:schemeClr>
                </a:glow>
              </a:effectLst>
              <a:uLnTx/>
              <a:uFillTx/>
              <a:latin typeface="Constantia" pitchFamily="18" charset="0"/>
            </a:endParaRPr>
          </a:p>
        </p:txBody>
      </p:sp>
      <p:pic>
        <p:nvPicPr>
          <p:cNvPr id="21" name="Рисунок 20" descr="\\Pk12\фото\Фото 2015-2016\Мероприятия\Шаг в будущее\DSC_1412.JPG"/>
          <p:cNvPicPr/>
          <p:nvPr/>
        </p:nvPicPr>
        <p:blipFill rotWithShape="1">
          <a:blip r:embed="rId4" cstate="print">
            <a:extLst>
              <a:ext uri="{28A0092B-C50C-407E-A947-70E740481C1C}">
                <a14:useLocalDpi xmlns:a14="http://schemas.microsoft.com/office/drawing/2010/main" val="0"/>
              </a:ext>
            </a:extLst>
          </a:blip>
          <a:srcRect l="15462" t="6443" r="9162" b="15223"/>
          <a:stretch/>
        </p:blipFill>
        <p:spPr bwMode="auto">
          <a:xfrm>
            <a:off x="5709015" y="1437334"/>
            <a:ext cx="1639281" cy="225108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2" name="Рисунок 21" descr="\\Pk12\фото\Фото 2015-2016\Мероприятия\Шаг в будущее\DSC_1408.JPG"/>
          <p:cNvPicPr/>
          <p:nvPr/>
        </p:nvPicPr>
        <p:blipFill rotWithShape="1">
          <a:blip r:embed="rId5" cstate="print">
            <a:extLst>
              <a:ext uri="{28A0092B-C50C-407E-A947-70E740481C1C}">
                <a14:useLocalDpi xmlns:a14="http://schemas.microsoft.com/office/drawing/2010/main" val="0"/>
              </a:ext>
            </a:extLst>
          </a:blip>
          <a:srcRect t="2915" r="16945" b="13552"/>
          <a:stretch/>
        </p:blipFill>
        <p:spPr bwMode="auto">
          <a:xfrm>
            <a:off x="7514047" y="1426265"/>
            <a:ext cx="1610935" cy="226215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 name="Рисунок 1"/>
          <p:cNvPicPr>
            <a:picLocks noChangeAspect="1"/>
          </p:cNvPicPr>
          <p:nvPr/>
        </p:nvPicPr>
        <p:blipFill rotWithShape="1">
          <a:blip r:embed="rId6" cstate="print">
            <a:extLst>
              <a:ext uri="{BEBA8EAE-BF5A-486C-A8C5-ECC9F3942E4B}">
                <a14:imgProps xmlns:a14="http://schemas.microsoft.com/office/drawing/2010/main">
                  <a14:imgLayer r:embed="rId7">
                    <a14:imgEffect>
                      <a14:sharpenSoften amount="25000"/>
                    </a14:imgEffect>
                  </a14:imgLayer>
                </a14:imgProps>
              </a:ext>
              <a:ext uri="{28A0092B-C50C-407E-A947-70E740481C1C}">
                <a14:useLocalDpi xmlns:a14="http://schemas.microsoft.com/office/drawing/2010/main" val="0"/>
              </a:ext>
            </a:extLst>
          </a:blip>
          <a:srcRect l="-1371" t="22093" r="5324" b="5227"/>
          <a:stretch/>
        </p:blipFill>
        <p:spPr>
          <a:xfrm>
            <a:off x="2051720" y="3951368"/>
            <a:ext cx="2073314" cy="279119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Рисунок 2"/>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25000"/>
                    </a14:imgEffect>
                    <a14:imgEffect>
                      <a14:brightnessContrast bright="20000"/>
                    </a14:imgEffect>
                  </a14:imgLayer>
                </a14:imgProps>
              </a:ext>
              <a:ext uri="{28A0092B-C50C-407E-A947-70E740481C1C}">
                <a14:useLocalDpi xmlns:a14="http://schemas.microsoft.com/office/drawing/2010/main" val="0"/>
              </a:ext>
            </a:extLst>
          </a:blip>
          <a:srcRect t="11963" r="20374"/>
          <a:stretch/>
        </p:blipFill>
        <p:spPr>
          <a:xfrm>
            <a:off x="4197833" y="3861048"/>
            <a:ext cx="4661647" cy="289709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3" name="TextBox 12"/>
          <p:cNvSpPr txBox="1"/>
          <p:nvPr/>
        </p:nvSpPr>
        <p:spPr>
          <a:xfrm>
            <a:off x="116558" y="1052736"/>
            <a:ext cx="4248472" cy="2923877"/>
          </a:xfrm>
          <a:prstGeom prst="rect">
            <a:avLst/>
          </a:prstGeom>
          <a:noFill/>
        </p:spPr>
        <p:txBody>
          <a:bodyPr wrap="square" rtlCol="0">
            <a:spAutoFit/>
          </a:bodyPr>
          <a:lstStyle/>
          <a:p>
            <a:pPr>
              <a:spcAft>
                <a:spcPts val="600"/>
              </a:spcAft>
            </a:pPr>
            <a:r>
              <a:rPr lang="ru-RU" sz="1600" b="1" dirty="0" smtClean="0">
                <a:solidFill>
                  <a:srgbClr val="C0504D">
                    <a:lumMod val="75000"/>
                  </a:srgbClr>
                </a:solidFill>
                <a:latin typeface="Constantia" pitchFamily="18" charset="0"/>
              </a:rPr>
              <a:t>2015-2016 учебный год:  </a:t>
            </a:r>
          </a:p>
          <a:p>
            <a:pPr>
              <a:spcAft>
                <a:spcPts val="600"/>
              </a:spcAft>
            </a:pPr>
            <a:r>
              <a:rPr lang="ru-RU" sz="1600" b="1" dirty="0" err="1" smtClean="0">
                <a:solidFill>
                  <a:srgbClr val="002060"/>
                </a:solidFill>
                <a:latin typeface="Constantia" pitchFamily="18" charset="0"/>
              </a:rPr>
              <a:t>Турак</a:t>
            </a:r>
            <a:r>
              <a:rPr lang="ru-RU" sz="1600" b="1" dirty="0" smtClean="0">
                <a:solidFill>
                  <a:srgbClr val="002060"/>
                </a:solidFill>
                <a:latin typeface="Constantia" pitchFamily="18" charset="0"/>
              </a:rPr>
              <a:t> Елизавета</a:t>
            </a:r>
            <a:r>
              <a:rPr lang="en-US" sz="1600" b="1" dirty="0" smtClean="0">
                <a:solidFill>
                  <a:srgbClr val="002060"/>
                </a:solidFill>
                <a:latin typeface="Constantia" pitchFamily="18" charset="0"/>
              </a:rPr>
              <a:t> </a:t>
            </a:r>
            <a:r>
              <a:rPr lang="ru-RU" sz="1600" b="1" dirty="0" smtClean="0">
                <a:solidFill>
                  <a:srgbClr val="002060"/>
                </a:solidFill>
                <a:latin typeface="Constantia" pitchFamily="18" charset="0"/>
              </a:rPr>
              <a:t>– </a:t>
            </a:r>
            <a:r>
              <a:rPr lang="en-US" sz="1600" b="1" dirty="0" smtClean="0">
                <a:solidFill>
                  <a:srgbClr val="002060"/>
                </a:solidFill>
                <a:latin typeface="Constantia" pitchFamily="18" charset="0"/>
              </a:rPr>
              <a:t>I</a:t>
            </a:r>
            <a:r>
              <a:rPr lang="ru-RU" sz="1600" b="1" dirty="0" smtClean="0">
                <a:solidFill>
                  <a:srgbClr val="002060"/>
                </a:solidFill>
                <a:latin typeface="Constantia" pitchFamily="18" charset="0"/>
              </a:rPr>
              <a:t> место</a:t>
            </a:r>
          </a:p>
          <a:p>
            <a:pPr>
              <a:spcAft>
                <a:spcPts val="600"/>
              </a:spcAft>
            </a:pPr>
            <a:r>
              <a:rPr lang="ru-RU" sz="1600" b="1" dirty="0" smtClean="0">
                <a:solidFill>
                  <a:srgbClr val="C0504D">
                    <a:lumMod val="75000"/>
                  </a:srgbClr>
                </a:solidFill>
                <a:latin typeface="Constantia" pitchFamily="18" charset="0"/>
              </a:rPr>
              <a:t>2016-2017 </a:t>
            </a:r>
            <a:r>
              <a:rPr lang="ru-RU" sz="1600" b="1" dirty="0">
                <a:solidFill>
                  <a:srgbClr val="C0504D">
                    <a:lumMod val="75000"/>
                  </a:srgbClr>
                </a:solidFill>
                <a:latin typeface="Constantia" pitchFamily="18" charset="0"/>
              </a:rPr>
              <a:t>учебный год:  </a:t>
            </a:r>
          </a:p>
          <a:p>
            <a:pPr>
              <a:spcAft>
                <a:spcPts val="600"/>
              </a:spcAft>
            </a:pPr>
            <a:r>
              <a:rPr lang="ru-RU" sz="1600" b="1" dirty="0" err="1">
                <a:solidFill>
                  <a:srgbClr val="002060"/>
                </a:solidFill>
                <a:latin typeface="Constantia" pitchFamily="18" charset="0"/>
              </a:rPr>
              <a:t>Султангареев</a:t>
            </a:r>
            <a:r>
              <a:rPr lang="ru-RU" sz="1600" b="1" dirty="0">
                <a:solidFill>
                  <a:srgbClr val="002060"/>
                </a:solidFill>
                <a:latin typeface="Constantia" pitchFamily="18" charset="0"/>
              </a:rPr>
              <a:t> Ильяс</a:t>
            </a:r>
            <a:r>
              <a:rPr lang="en-US" sz="1600" b="1" dirty="0">
                <a:solidFill>
                  <a:srgbClr val="002060"/>
                </a:solidFill>
                <a:latin typeface="Constantia" pitchFamily="18" charset="0"/>
              </a:rPr>
              <a:t> </a:t>
            </a:r>
            <a:r>
              <a:rPr lang="ru-RU" sz="1600" b="1" dirty="0">
                <a:solidFill>
                  <a:srgbClr val="002060"/>
                </a:solidFill>
                <a:latin typeface="Constantia" pitchFamily="18" charset="0"/>
              </a:rPr>
              <a:t>– </a:t>
            </a:r>
            <a:r>
              <a:rPr lang="en-US" sz="1600" b="1" dirty="0">
                <a:solidFill>
                  <a:srgbClr val="002060"/>
                </a:solidFill>
                <a:latin typeface="Constantia" pitchFamily="18" charset="0"/>
              </a:rPr>
              <a:t>I</a:t>
            </a:r>
            <a:r>
              <a:rPr lang="ru-RU" sz="1600" b="1" dirty="0">
                <a:solidFill>
                  <a:srgbClr val="002060"/>
                </a:solidFill>
                <a:latin typeface="Constantia" pitchFamily="18" charset="0"/>
              </a:rPr>
              <a:t> </a:t>
            </a:r>
            <a:r>
              <a:rPr lang="ru-RU" sz="1600" b="1" dirty="0" smtClean="0">
                <a:solidFill>
                  <a:srgbClr val="002060"/>
                </a:solidFill>
                <a:latin typeface="Constantia" pitchFamily="18" charset="0"/>
              </a:rPr>
              <a:t>место</a:t>
            </a:r>
          </a:p>
          <a:p>
            <a:pPr>
              <a:spcAft>
                <a:spcPts val="600"/>
              </a:spcAft>
            </a:pPr>
            <a:r>
              <a:rPr lang="ru-RU" sz="1600" b="1" dirty="0" err="1" smtClean="0">
                <a:solidFill>
                  <a:srgbClr val="002060"/>
                </a:solidFill>
                <a:latin typeface="Constantia" pitchFamily="18" charset="0"/>
              </a:rPr>
              <a:t>Осипчук</a:t>
            </a:r>
            <a:r>
              <a:rPr lang="ru-RU" sz="1600" b="1" dirty="0" smtClean="0">
                <a:solidFill>
                  <a:srgbClr val="002060"/>
                </a:solidFill>
                <a:latin typeface="Constantia" pitchFamily="18" charset="0"/>
              </a:rPr>
              <a:t> Анастасия - </a:t>
            </a:r>
            <a:r>
              <a:rPr lang="en-US" sz="1600" b="1" dirty="0">
                <a:solidFill>
                  <a:srgbClr val="002060"/>
                </a:solidFill>
                <a:latin typeface="Constantia" pitchFamily="18" charset="0"/>
              </a:rPr>
              <a:t>I</a:t>
            </a:r>
            <a:r>
              <a:rPr lang="ru-RU" sz="1600" b="1" dirty="0">
                <a:solidFill>
                  <a:srgbClr val="002060"/>
                </a:solidFill>
                <a:latin typeface="Constantia" pitchFamily="18" charset="0"/>
              </a:rPr>
              <a:t> </a:t>
            </a:r>
            <a:r>
              <a:rPr lang="ru-RU" sz="1600" b="1" dirty="0" smtClean="0">
                <a:solidFill>
                  <a:srgbClr val="002060"/>
                </a:solidFill>
                <a:latin typeface="Constantia" pitchFamily="18" charset="0"/>
              </a:rPr>
              <a:t>место</a:t>
            </a:r>
          </a:p>
          <a:p>
            <a:pPr>
              <a:spcAft>
                <a:spcPts val="600"/>
              </a:spcAft>
            </a:pPr>
            <a:r>
              <a:rPr lang="ru-RU" sz="1600" b="1" dirty="0" err="1" smtClean="0">
                <a:solidFill>
                  <a:srgbClr val="002060"/>
                </a:solidFill>
                <a:latin typeface="Constantia" pitchFamily="18" charset="0"/>
              </a:rPr>
              <a:t>Храмова</a:t>
            </a:r>
            <a:r>
              <a:rPr lang="ru-RU" sz="1600" b="1" dirty="0" smtClean="0">
                <a:solidFill>
                  <a:srgbClr val="002060"/>
                </a:solidFill>
                <a:latin typeface="Constantia" pitchFamily="18" charset="0"/>
              </a:rPr>
              <a:t> Анастасия – 2 место</a:t>
            </a:r>
          </a:p>
          <a:p>
            <a:pPr>
              <a:spcAft>
                <a:spcPts val="600"/>
              </a:spcAft>
            </a:pPr>
            <a:r>
              <a:rPr lang="ru-RU" sz="1600" b="1" dirty="0" smtClean="0">
                <a:solidFill>
                  <a:srgbClr val="C0504D">
                    <a:lumMod val="75000"/>
                  </a:srgbClr>
                </a:solidFill>
                <a:latin typeface="Constantia" pitchFamily="18" charset="0"/>
              </a:rPr>
              <a:t>2017-2018 </a:t>
            </a:r>
            <a:r>
              <a:rPr lang="ru-RU" sz="1600" b="1" dirty="0">
                <a:solidFill>
                  <a:srgbClr val="C0504D">
                    <a:lumMod val="75000"/>
                  </a:srgbClr>
                </a:solidFill>
                <a:latin typeface="Constantia" pitchFamily="18" charset="0"/>
              </a:rPr>
              <a:t>учебный год:  </a:t>
            </a:r>
            <a:endParaRPr lang="ru-RU" sz="1600" b="1" dirty="0" smtClean="0">
              <a:solidFill>
                <a:srgbClr val="C0504D">
                  <a:lumMod val="75000"/>
                </a:srgbClr>
              </a:solidFill>
              <a:latin typeface="Constantia" pitchFamily="18" charset="0"/>
            </a:endParaRPr>
          </a:p>
          <a:p>
            <a:pPr>
              <a:spcAft>
                <a:spcPts val="600"/>
              </a:spcAft>
            </a:pPr>
            <a:r>
              <a:rPr lang="ru-RU" sz="1600" b="1" dirty="0" err="1" smtClean="0">
                <a:solidFill>
                  <a:srgbClr val="002060"/>
                </a:solidFill>
                <a:latin typeface="Constantia" pitchFamily="18" charset="0"/>
              </a:rPr>
              <a:t>Митейкин</a:t>
            </a:r>
            <a:r>
              <a:rPr lang="ru-RU" sz="1600" b="1" dirty="0" smtClean="0">
                <a:solidFill>
                  <a:srgbClr val="002060"/>
                </a:solidFill>
                <a:latin typeface="Constantia" pitchFamily="18" charset="0"/>
              </a:rPr>
              <a:t> Петр  </a:t>
            </a:r>
            <a:r>
              <a:rPr lang="ru-RU" sz="1600" b="1" dirty="0">
                <a:solidFill>
                  <a:srgbClr val="002060"/>
                </a:solidFill>
                <a:latin typeface="Constantia" pitchFamily="18" charset="0"/>
              </a:rPr>
              <a:t>– </a:t>
            </a:r>
            <a:r>
              <a:rPr lang="en-US" sz="1600" b="1" dirty="0">
                <a:solidFill>
                  <a:srgbClr val="002060"/>
                </a:solidFill>
                <a:latin typeface="Constantia" pitchFamily="18" charset="0"/>
              </a:rPr>
              <a:t>I</a:t>
            </a:r>
            <a:r>
              <a:rPr lang="ru-RU" sz="1600" b="1" dirty="0">
                <a:solidFill>
                  <a:srgbClr val="002060"/>
                </a:solidFill>
                <a:latin typeface="Constantia" pitchFamily="18" charset="0"/>
              </a:rPr>
              <a:t> </a:t>
            </a:r>
            <a:r>
              <a:rPr lang="ru-RU" sz="1600" b="1" dirty="0" smtClean="0">
                <a:solidFill>
                  <a:srgbClr val="002060"/>
                </a:solidFill>
                <a:latin typeface="Constantia" pitchFamily="18" charset="0"/>
              </a:rPr>
              <a:t>место</a:t>
            </a:r>
          </a:p>
          <a:p>
            <a:pPr>
              <a:spcAft>
                <a:spcPts val="600"/>
              </a:spcAft>
            </a:pPr>
            <a:r>
              <a:rPr lang="ru-RU" sz="1600" b="1" dirty="0" smtClean="0">
                <a:solidFill>
                  <a:srgbClr val="002060"/>
                </a:solidFill>
                <a:latin typeface="Constantia" pitchFamily="18" charset="0"/>
              </a:rPr>
              <a:t>Неумывакина Ксения – 3 место</a:t>
            </a:r>
            <a:endParaRPr lang="ru-RU" b="1" dirty="0">
              <a:solidFill>
                <a:srgbClr val="002060"/>
              </a:solidFill>
              <a:latin typeface="Constantia" pitchFamily="18" charset="0"/>
            </a:endParaRPr>
          </a:p>
        </p:txBody>
      </p:sp>
    </p:spTree>
    <p:extLst>
      <p:ext uri="{BB962C8B-B14F-4D97-AF65-F5344CB8AC3E}">
        <p14:creationId xmlns:p14="http://schemas.microsoft.com/office/powerpoint/2010/main" val="1169441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4885" y="-99392"/>
            <a:ext cx="8229600" cy="850106"/>
          </a:xfrm>
        </p:spPr>
        <p:txBody>
          <a:bodyPr>
            <a:normAutofit/>
          </a:bodyPr>
          <a:lstStyle/>
          <a:p>
            <a:r>
              <a:rPr lang="ru-RU" sz="3600" b="1" dirty="0">
                <a:solidFill>
                  <a:srgbClr val="3F007E"/>
                </a:solidFill>
                <a:effectLst>
                  <a:glow rad="101600">
                    <a:schemeClr val="bg1">
                      <a:alpha val="60000"/>
                    </a:schemeClr>
                  </a:glow>
                </a:effectLst>
                <a:latin typeface="Constantia" pitchFamily="18" charset="0"/>
              </a:rPr>
              <a:t>Наши достижения</a:t>
            </a:r>
          </a:p>
        </p:txBody>
      </p:sp>
      <p:sp>
        <p:nvSpPr>
          <p:cNvPr id="5" name="Объект 4"/>
          <p:cNvSpPr>
            <a:spLocks noGrp="1"/>
          </p:cNvSpPr>
          <p:nvPr>
            <p:ph idx="1"/>
          </p:nvPr>
        </p:nvSpPr>
        <p:spPr>
          <a:xfrm>
            <a:off x="75092" y="620688"/>
            <a:ext cx="5072972" cy="1492508"/>
          </a:xfrm>
        </p:spPr>
        <p:txBody>
          <a:bodyPr>
            <a:normAutofit/>
          </a:bodyPr>
          <a:lstStyle/>
          <a:p>
            <a:pPr marL="0" indent="0" algn="ctr">
              <a:spcAft>
                <a:spcPts val="0"/>
              </a:spcAft>
              <a:buNone/>
            </a:pPr>
            <a:r>
              <a:rPr lang="ru-RU" sz="1800" b="1" dirty="0" smtClean="0">
                <a:solidFill>
                  <a:srgbClr val="17375E"/>
                </a:solidFill>
                <a:effectLst>
                  <a:glow rad="101600">
                    <a:schemeClr val="bg1">
                      <a:alpha val="60000"/>
                    </a:schemeClr>
                  </a:glow>
                </a:effectLst>
                <a:latin typeface="Constantia"/>
                <a:ea typeface="Calibri"/>
                <a:cs typeface="Times New Roman"/>
              </a:rPr>
              <a:t>Дважды</a:t>
            </a:r>
            <a:r>
              <a:rPr lang="ru-RU" sz="1800" b="1" dirty="0">
                <a:solidFill>
                  <a:srgbClr val="17375E"/>
                </a:solidFill>
                <a:effectLst>
                  <a:glow rad="101600">
                    <a:schemeClr val="bg1">
                      <a:alpha val="60000"/>
                    </a:schemeClr>
                  </a:glow>
                </a:effectLst>
                <a:latin typeface="Constantia"/>
                <a:ea typeface="Calibri"/>
                <a:cs typeface="Times New Roman"/>
              </a:rPr>
              <a:t>, в </a:t>
            </a:r>
            <a:r>
              <a:rPr lang="ru-RU" sz="1800" b="1" dirty="0">
                <a:solidFill>
                  <a:srgbClr val="C00000"/>
                </a:solidFill>
                <a:effectLst>
                  <a:glow rad="101600">
                    <a:schemeClr val="bg1">
                      <a:alpha val="60000"/>
                    </a:schemeClr>
                  </a:glow>
                </a:effectLst>
                <a:latin typeface="Constantia"/>
                <a:ea typeface="Calibri"/>
                <a:cs typeface="Times New Roman"/>
              </a:rPr>
              <a:t>2006</a:t>
            </a:r>
            <a:r>
              <a:rPr lang="ru-RU" sz="1800" b="1" dirty="0">
                <a:solidFill>
                  <a:srgbClr val="17375E"/>
                </a:solidFill>
                <a:effectLst>
                  <a:glow rad="101600">
                    <a:schemeClr val="bg1">
                      <a:alpha val="60000"/>
                    </a:schemeClr>
                  </a:glow>
                </a:effectLst>
                <a:latin typeface="Constantia"/>
                <a:ea typeface="Calibri"/>
                <a:cs typeface="Times New Roman"/>
              </a:rPr>
              <a:t> и </a:t>
            </a:r>
            <a:r>
              <a:rPr lang="ru-RU" sz="1800" b="1" dirty="0">
                <a:solidFill>
                  <a:srgbClr val="C00000"/>
                </a:solidFill>
                <a:effectLst>
                  <a:glow rad="101600">
                    <a:schemeClr val="bg1">
                      <a:alpha val="60000"/>
                    </a:schemeClr>
                  </a:glow>
                </a:effectLst>
                <a:latin typeface="Constantia"/>
                <a:ea typeface="Calibri"/>
                <a:cs typeface="Times New Roman"/>
              </a:rPr>
              <a:t>2007</a:t>
            </a:r>
            <a:r>
              <a:rPr lang="ru-RU" sz="1800" b="1" dirty="0">
                <a:solidFill>
                  <a:srgbClr val="17375E"/>
                </a:solidFill>
                <a:effectLst>
                  <a:glow rad="101600">
                    <a:schemeClr val="bg1">
                      <a:alpha val="60000"/>
                    </a:schemeClr>
                  </a:glow>
                </a:effectLst>
                <a:latin typeface="Constantia"/>
                <a:ea typeface="Calibri"/>
                <a:cs typeface="Times New Roman"/>
              </a:rPr>
              <a:t> годах, учреждение получило Грант губернатора ХМАО-Югры за внедрение инновационных </a:t>
            </a:r>
            <a:r>
              <a:rPr lang="ru-RU" sz="1800" b="1" dirty="0" smtClean="0">
                <a:solidFill>
                  <a:srgbClr val="17375E"/>
                </a:solidFill>
                <a:effectLst>
                  <a:glow rad="101600">
                    <a:schemeClr val="bg1">
                      <a:alpha val="60000"/>
                    </a:schemeClr>
                  </a:glow>
                </a:effectLst>
                <a:latin typeface="Constantia"/>
                <a:ea typeface="Calibri"/>
                <a:cs typeface="Times New Roman"/>
              </a:rPr>
              <a:t>образовательных программ.</a:t>
            </a:r>
            <a:endParaRPr lang="ru-RU" sz="1800" dirty="0">
              <a:effectLst>
                <a:glow rad="101600">
                  <a:schemeClr val="bg1">
                    <a:alpha val="60000"/>
                  </a:schemeClr>
                </a:glow>
              </a:effectLst>
              <a:ea typeface="Calibri"/>
              <a:cs typeface="Times New Roman"/>
            </a:endParaRPr>
          </a:p>
        </p:txBody>
      </p:sp>
      <p:sp>
        <p:nvSpPr>
          <p:cNvPr id="3" name="Прямоугольник 2"/>
          <p:cNvSpPr/>
          <p:nvPr/>
        </p:nvSpPr>
        <p:spPr>
          <a:xfrm>
            <a:off x="395536" y="4293096"/>
            <a:ext cx="8496944" cy="780727"/>
          </a:xfrm>
          <a:prstGeom prst="rect">
            <a:avLst/>
          </a:prstGeom>
        </p:spPr>
        <p:txBody>
          <a:bodyPr wrap="square">
            <a:spAutoFit/>
          </a:bodyPr>
          <a:lstStyle/>
          <a:p>
            <a:pPr algn="just">
              <a:lnSpc>
                <a:spcPct val="115000"/>
              </a:lnSpc>
              <a:spcAft>
                <a:spcPts val="1000"/>
              </a:spcAft>
            </a:pPr>
            <a:r>
              <a:rPr lang="ru-RU" sz="1600" b="1" dirty="0">
                <a:solidFill>
                  <a:srgbClr val="17375E"/>
                </a:solidFill>
                <a:latin typeface="Constantia"/>
                <a:ea typeface="Times New Roman"/>
                <a:cs typeface="Times New Roman"/>
              </a:rPr>
              <a:t> </a:t>
            </a:r>
            <a:endParaRPr lang="ru-RU" sz="1600" b="1" dirty="0" smtClean="0">
              <a:solidFill>
                <a:srgbClr val="17375E"/>
              </a:solidFill>
              <a:latin typeface="Constantia"/>
              <a:ea typeface="Times New Roman"/>
              <a:cs typeface="Times New Roman"/>
            </a:endParaRPr>
          </a:p>
          <a:p>
            <a:pPr algn="just">
              <a:spcAft>
                <a:spcPts val="0"/>
              </a:spcAft>
            </a:pPr>
            <a:r>
              <a:rPr lang="ru-RU" b="1" dirty="0">
                <a:solidFill>
                  <a:srgbClr val="17375E"/>
                </a:solidFill>
                <a:latin typeface="Constantia"/>
                <a:ea typeface="Calibri"/>
                <a:cs typeface="Times New Roman"/>
              </a:rPr>
              <a:t> </a:t>
            </a:r>
            <a:endParaRPr lang="ru-RU" sz="1400" dirty="0">
              <a:ea typeface="Calibri"/>
              <a:cs typeface="Times New Roman"/>
            </a:endParaRPr>
          </a:p>
        </p:txBody>
      </p:sp>
      <p:pic>
        <p:nvPicPr>
          <p:cNvPr id="2050" name="Picture 2" descr="http://grnnosch.ucoz.ru/Uspehy/2006_god_1-kopirova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21" y="1940589"/>
            <a:ext cx="2088714" cy="2797386"/>
          </a:xfrm>
          <a:prstGeom prst="rect">
            <a:avLst/>
          </a:prstGeom>
          <a:ln w="19050" cap="sq">
            <a:solidFill>
              <a:schemeClr val="accent6">
                <a:lumMod val="75000"/>
              </a:schemeClr>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7" name="Заголовок 1"/>
          <p:cNvSpPr txBox="1">
            <a:spLocks/>
          </p:cNvSpPr>
          <p:nvPr/>
        </p:nvSpPr>
        <p:spPr>
          <a:xfrm>
            <a:off x="6862489" y="1124415"/>
            <a:ext cx="2231826" cy="3345513"/>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spcBef>
                <a:spcPts val="0"/>
              </a:spcBef>
            </a:pPr>
            <a:r>
              <a:rPr lang="ru-RU" sz="1800" b="1" dirty="0" smtClean="0">
                <a:solidFill>
                  <a:srgbClr val="17375E"/>
                </a:solidFill>
                <a:effectLst>
                  <a:glow rad="101600">
                    <a:schemeClr val="bg1">
                      <a:alpha val="60000"/>
                    </a:schemeClr>
                  </a:glow>
                </a:effectLst>
                <a:latin typeface="Constantia"/>
                <a:ea typeface="Calibri"/>
                <a:cs typeface="Times New Roman"/>
              </a:rPr>
              <a:t> В </a:t>
            </a:r>
            <a:r>
              <a:rPr lang="ru-RU" sz="1800" b="1" dirty="0" smtClean="0">
                <a:solidFill>
                  <a:srgbClr val="C00000"/>
                </a:solidFill>
                <a:effectLst>
                  <a:glow rad="101600">
                    <a:schemeClr val="bg1">
                      <a:alpha val="60000"/>
                    </a:schemeClr>
                  </a:glow>
                </a:effectLst>
                <a:latin typeface="Constantia"/>
                <a:ea typeface="Calibri"/>
                <a:cs typeface="Times New Roman"/>
              </a:rPr>
              <a:t>2017</a:t>
            </a:r>
            <a:r>
              <a:rPr lang="ru-RU" sz="1800" b="1" dirty="0" smtClean="0">
                <a:solidFill>
                  <a:srgbClr val="17375E"/>
                </a:solidFill>
                <a:effectLst>
                  <a:glow rad="101600">
                    <a:schemeClr val="bg1">
                      <a:alpha val="60000"/>
                    </a:schemeClr>
                  </a:glow>
                </a:effectLst>
                <a:latin typeface="Constantia"/>
                <a:ea typeface="Calibri"/>
                <a:cs typeface="Times New Roman"/>
              </a:rPr>
              <a:t> году учреждение </a:t>
            </a:r>
            <a:r>
              <a:rPr lang="ru-RU" sz="1800" b="1" dirty="0" smtClean="0">
                <a:solidFill>
                  <a:srgbClr val="17375E"/>
                </a:solidFill>
                <a:effectLst>
                  <a:glow rad="101600">
                    <a:prstClr val="white">
                      <a:alpha val="60000"/>
                    </a:prstClr>
                  </a:glow>
                </a:effectLst>
                <a:latin typeface="Constantia"/>
                <a:ea typeface="Calibri"/>
                <a:cs typeface="Times New Roman"/>
              </a:rPr>
              <a:t>стало </a:t>
            </a:r>
            <a:r>
              <a:rPr lang="ru-RU" sz="1800" b="1" dirty="0" smtClean="0">
                <a:solidFill>
                  <a:srgbClr val="17375E"/>
                </a:solidFill>
                <a:effectLst>
                  <a:glow rad="101600">
                    <a:schemeClr val="bg1">
                      <a:alpha val="60000"/>
                    </a:schemeClr>
                  </a:glow>
                </a:effectLst>
                <a:latin typeface="Constantia"/>
                <a:ea typeface="Calibri"/>
                <a:cs typeface="Times New Roman"/>
              </a:rPr>
              <a:t>победителем </a:t>
            </a:r>
          </a:p>
          <a:p>
            <a:pPr>
              <a:spcBef>
                <a:spcPts val="0"/>
              </a:spcBef>
            </a:pPr>
            <a:r>
              <a:rPr lang="ru-RU" sz="1800" b="1" dirty="0" smtClean="0">
                <a:solidFill>
                  <a:srgbClr val="C00000"/>
                </a:solidFill>
                <a:effectLst>
                  <a:glow rad="101600">
                    <a:schemeClr val="bg1">
                      <a:alpha val="60000"/>
                    </a:schemeClr>
                  </a:glow>
                </a:effectLst>
                <a:latin typeface="Constantia"/>
                <a:ea typeface="Calibri"/>
                <a:cs typeface="Times New Roman"/>
              </a:rPr>
              <a:t>Открытого публичного Всероссийского смотра-конкурса образовательных организаций</a:t>
            </a:r>
            <a:endParaRPr lang="ru-RU" sz="1800" dirty="0">
              <a:solidFill>
                <a:prstClr val="black"/>
              </a:solidFill>
              <a:effectLst>
                <a:glow rad="101600">
                  <a:schemeClr val="bg1">
                    <a:alpha val="60000"/>
                  </a:schemeClr>
                </a:glow>
              </a:effectLst>
              <a:ea typeface="Calibri"/>
              <a:cs typeface="Times New Roman"/>
            </a:endParaRPr>
          </a:p>
        </p:txBody>
      </p:sp>
      <p:pic>
        <p:nvPicPr>
          <p:cNvPr id="2053" name="Picture 5"/>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b="2105"/>
          <a:stretch/>
        </p:blipFill>
        <p:spPr bwMode="auto">
          <a:xfrm>
            <a:off x="4644007" y="1462082"/>
            <a:ext cx="2151611" cy="2977361"/>
          </a:xfrm>
          <a:prstGeom prst="rect">
            <a:avLst/>
          </a:prstGeom>
          <a:ln w="19050" cap="sq">
            <a:solidFill>
              <a:schemeClr val="accent6">
                <a:lumMod val="75000"/>
              </a:schemeClr>
            </a:solidFill>
            <a:prstDash val="solid"/>
            <a:miter lim="800000"/>
          </a:ln>
          <a:effectLst>
            <a:outerShdw blurRad="50800" dist="38100" dir="2700000" algn="tl" rotWithShape="0">
              <a:srgbClr val="000000">
                <a:alpha val="43000"/>
              </a:srgbClr>
            </a:outerShdw>
          </a:effectLst>
          <a:extLst/>
        </p:spPr>
      </p:pic>
      <p:pic>
        <p:nvPicPr>
          <p:cNvPr id="2054" name="Picture 6" descr="\\Pk12\фото\2007 г.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37501" y="1940589"/>
            <a:ext cx="1989582" cy="2797386"/>
          </a:xfrm>
          <a:prstGeom prst="rect">
            <a:avLst/>
          </a:prstGeom>
          <a:ln w="19050" cap="sq">
            <a:solidFill>
              <a:schemeClr val="accent6">
                <a:lumMod val="75000"/>
              </a:schemeClr>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4" name="Рисунок 3"/>
          <p:cNvPicPr>
            <a:picLocks noChangeAspect="1"/>
          </p:cNvPicPr>
          <p:nvPr/>
        </p:nvPicPr>
        <p:blipFill>
          <a:blip r:embed="rId7" cstate="print">
            <a:extLst>
              <a:ext uri="{BEBA8EAE-BF5A-486C-A8C5-ECC9F3942E4B}">
                <a14:imgProps xmlns:a14="http://schemas.microsoft.com/office/drawing/2010/main">
                  <a14:imgLayer r:embed="rId8">
                    <a14:imgEffect>
                      <a14:sharpenSoften amount="25000"/>
                    </a14:imgEffect>
                  </a14:imgLayer>
                </a14:imgProps>
              </a:ext>
              <a:ext uri="{28A0092B-C50C-407E-A947-70E740481C1C}">
                <a14:useLocalDpi xmlns:a14="http://schemas.microsoft.com/office/drawing/2010/main" val="0"/>
              </a:ext>
            </a:extLst>
          </a:blip>
          <a:stretch>
            <a:fillRect/>
          </a:stretch>
        </p:blipFill>
        <p:spPr>
          <a:xfrm>
            <a:off x="5923144" y="4581128"/>
            <a:ext cx="3075277" cy="2185274"/>
          </a:xfrm>
          <a:prstGeom prst="rect">
            <a:avLst/>
          </a:prstGeom>
          <a:ln w="19050">
            <a:solidFill>
              <a:srgbClr val="1D53FF"/>
            </a:solidFill>
          </a:ln>
        </p:spPr>
      </p:pic>
      <p:sp>
        <p:nvSpPr>
          <p:cNvPr id="10" name="Заголовок 1"/>
          <p:cNvSpPr txBox="1">
            <a:spLocks/>
          </p:cNvSpPr>
          <p:nvPr/>
        </p:nvSpPr>
        <p:spPr>
          <a:xfrm>
            <a:off x="2610776" y="4077072"/>
            <a:ext cx="3312368" cy="3345513"/>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spcBef>
                <a:spcPts val="0"/>
              </a:spcBef>
            </a:pPr>
            <a:r>
              <a:rPr lang="ru-RU" sz="1600" b="1" dirty="0" smtClean="0">
                <a:solidFill>
                  <a:srgbClr val="17375E"/>
                </a:solidFill>
                <a:effectLst>
                  <a:glow rad="101600">
                    <a:schemeClr val="bg1">
                      <a:alpha val="60000"/>
                    </a:schemeClr>
                  </a:glow>
                </a:effectLst>
                <a:latin typeface="Constantia"/>
                <a:ea typeface="Calibri"/>
                <a:cs typeface="Times New Roman"/>
              </a:rPr>
              <a:t> В </a:t>
            </a:r>
            <a:r>
              <a:rPr lang="ru-RU" sz="1600" b="1" dirty="0" smtClean="0">
                <a:solidFill>
                  <a:srgbClr val="C00000"/>
                </a:solidFill>
                <a:effectLst>
                  <a:glow rad="101600">
                    <a:schemeClr val="bg1">
                      <a:alpha val="60000"/>
                    </a:schemeClr>
                  </a:glow>
                </a:effectLst>
                <a:latin typeface="Constantia"/>
                <a:ea typeface="Calibri"/>
                <a:cs typeface="Times New Roman"/>
              </a:rPr>
              <a:t>2018</a:t>
            </a:r>
            <a:r>
              <a:rPr lang="ru-RU" sz="1600" b="1" dirty="0" smtClean="0">
                <a:solidFill>
                  <a:srgbClr val="17375E"/>
                </a:solidFill>
                <a:effectLst>
                  <a:glow rad="101600">
                    <a:schemeClr val="bg1">
                      <a:alpha val="60000"/>
                    </a:schemeClr>
                  </a:glow>
                </a:effectLst>
                <a:latin typeface="Constantia"/>
                <a:ea typeface="Calibri"/>
                <a:cs typeface="Times New Roman"/>
              </a:rPr>
              <a:t> году учреждение </a:t>
            </a:r>
            <a:r>
              <a:rPr lang="ru-RU" sz="1600" b="1" dirty="0" smtClean="0">
                <a:solidFill>
                  <a:srgbClr val="17375E"/>
                </a:solidFill>
                <a:effectLst>
                  <a:glow rad="101600">
                    <a:prstClr val="white">
                      <a:alpha val="60000"/>
                    </a:prstClr>
                  </a:glow>
                </a:effectLst>
                <a:latin typeface="Constantia"/>
                <a:ea typeface="Calibri"/>
                <a:cs typeface="Times New Roman"/>
              </a:rPr>
              <a:t>стало </a:t>
            </a:r>
            <a:r>
              <a:rPr lang="ru-RU" sz="1600" b="1" dirty="0" smtClean="0">
                <a:solidFill>
                  <a:srgbClr val="17375E"/>
                </a:solidFill>
                <a:effectLst>
                  <a:glow rad="101600">
                    <a:schemeClr val="bg1">
                      <a:alpha val="60000"/>
                    </a:schemeClr>
                  </a:glow>
                </a:effectLst>
                <a:latin typeface="Constantia"/>
                <a:ea typeface="Calibri"/>
                <a:cs typeface="Times New Roman"/>
              </a:rPr>
              <a:t>победителем </a:t>
            </a:r>
          </a:p>
          <a:p>
            <a:pPr>
              <a:spcBef>
                <a:spcPts val="0"/>
              </a:spcBef>
            </a:pPr>
            <a:r>
              <a:rPr lang="ru-RU" sz="1600" b="1" dirty="0" smtClean="0">
                <a:solidFill>
                  <a:srgbClr val="C00000"/>
                </a:solidFill>
                <a:effectLst>
                  <a:glow rad="101600">
                    <a:schemeClr val="bg1">
                      <a:alpha val="60000"/>
                    </a:schemeClr>
                  </a:glow>
                </a:effectLst>
                <a:latin typeface="Constantia"/>
                <a:ea typeface="Calibri"/>
                <a:cs typeface="Times New Roman"/>
              </a:rPr>
              <a:t>Всероссийского публичного смотра среди образовательных организаций </a:t>
            </a:r>
          </a:p>
          <a:p>
            <a:pPr>
              <a:spcBef>
                <a:spcPts val="0"/>
              </a:spcBef>
            </a:pPr>
            <a:r>
              <a:rPr lang="ru-RU" sz="1600" b="1" dirty="0" smtClean="0">
                <a:solidFill>
                  <a:srgbClr val="002060"/>
                </a:solidFill>
                <a:effectLst>
                  <a:glow rad="101600">
                    <a:schemeClr val="bg1">
                      <a:alpha val="60000"/>
                    </a:schemeClr>
                  </a:glow>
                </a:effectLst>
                <a:latin typeface="Constantia"/>
                <a:ea typeface="Calibri"/>
                <a:cs typeface="Times New Roman"/>
              </a:rPr>
              <a:t>«Творчески работающие коллективы школ, гимназий, лицеев России»</a:t>
            </a:r>
            <a:endParaRPr lang="ru-RU" sz="1600" dirty="0">
              <a:solidFill>
                <a:srgbClr val="002060"/>
              </a:solidFill>
              <a:effectLst>
                <a:glow rad="101600">
                  <a:schemeClr val="bg1">
                    <a:alpha val="60000"/>
                  </a:schemeClr>
                </a:glow>
              </a:effectLst>
              <a:ea typeface="Calibri"/>
              <a:cs typeface="Times New Roman"/>
            </a:endParaRPr>
          </a:p>
        </p:txBody>
      </p:sp>
    </p:spTree>
    <p:extLst>
      <p:ext uri="{BB962C8B-B14F-4D97-AF65-F5344CB8AC3E}">
        <p14:creationId xmlns:p14="http://schemas.microsoft.com/office/powerpoint/2010/main" val="3874757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07504" y="1277886"/>
            <a:ext cx="3096344" cy="351926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a:xfrm>
            <a:off x="395536" y="135170"/>
            <a:ext cx="7128792" cy="1282154"/>
          </a:xfrm>
        </p:spPr>
        <p:txBody>
          <a:bodyPr>
            <a:normAutofit/>
          </a:bodyPr>
          <a:lstStyle/>
          <a:p>
            <a:pPr>
              <a:spcAft>
                <a:spcPts val="0"/>
              </a:spcAft>
            </a:pPr>
            <a:r>
              <a:rPr lang="ru-RU" sz="2000" b="1" dirty="0">
                <a:solidFill>
                  <a:srgbClr val="17375E"/>
                </a:solidFill>
                <a:effectLst>
                  <a:glow rad="101600">
                    <a:schemeClr val="bg1">
                      <a:alpha val="60000"/>
                    </a:schemeClr>
                  </a:glow>
                </a:effectLst>
                <a:latin typeface="Constantia"/>
                <a:ea typeface="Calibri"/>
                <a:cs typeface="Times New Roman"/>
              </a:rPr>
              <a:t>Неоднократно образовательное учреждение </a:t>
            </a:r>
            <a:r>
              <a:rPr lang="en-US" sz="2000" b="1" dirty="0" smtClean="0">
                <a:solidFill>
                  <a:srgbClr val="17375E"/>
                </a:solidFill>
                <a:effectLst>
                  <a:glow rad="101600">
                    <a:schemeClr val="bg1">
                      <a:alpha val="60000"/>
                    </a:schemeClr>
                  </a:glow>
                </a:effectLst>
                <a:latin typeface="Constantia"/>
                <a:ea typeface="Calibri"/>
                <a:cs typeface="Times New Roman"/>
              </a:rPr>
              <a:t> </a:t>
            </a:r>
            <a:r>
              <a:rPr lang="ru-RU" sz="2000" b="1" dirty="0" smtClean="0">
                <a:solidFill>
                  <a:srgbClr val="17375E"/>
                </a:solidFill>
                <a:effectLst>
                  <a:glow rad="101600">
                    <a:schemeClr val="bg1">
                      <a:alpha val="60000"/>
                    </a:schemeClr>
                  </a:glow>
                </a:effectLst>
                <a:latin typeface="Constantia"/>
                <a:ea typeface="Calibri"/>
                <a:cs typeface="Times New Roman"/>
              </a:rPr>
              <a:t>являлось</a:t>
            </a:r>
            <a:r>
              <a:rPr lang="en-US" sz="2000" b="1" dirty="0" smtClean="0">
                <a:solidFill>
                  <a:srgbClr val="17375E"/>
                </a:solidFill>
                <a:effectLst>
                  <a:glow rad="101600">
                    <a:schemeClr val="bg1">
                      <a:alpha val="60000"/>
                    </a:schemeClr>
                  </a:glow>
                </a:effectLst>
                <a:latin typeface="Constantia"/>
                <a:ea typeface="Calibri"/>
                <a:cs typeface="Times New Roman"/>
              </a:rPr>
              <a:t> </a:t>
            </a:r>
            <a:r>
              <a:rPr lang="ru-RU" sz="2000" b="1" dirty="0" smtClean="0">
                <a:solidFill>
                  <a:srgbClr val="17375E"/>
                </a:solidFill>
                <a:effectLst>
                  <a:glow rad="101600">
                    <a:schemeClr val="bg1">
                      <a:alpha val="60000"/>
                    </a:schemeClr>
                  </a:glow>
                </a:effectLst>
                <a:latin typeface="Constantia"/>
                <a:ea typeface="Calibri"/>
                <a:cs typeface="Times New Roman"/>
              </a:rPr>
              <a:t> </a:t>
            </a:r>
            <a:r>
              <a:rPr lang="ru-RU" sz="2000" b="1" dirty="0">
                <a:solidFill>
                  <a:srgbClr val="17375E"/>
                </a:solidFill>
                <a:effectLst>
                  <a:glow rad="101600">
                    <a:schemeClr val="bg1">
                      <a:alpha val="60000"/>
                    </a:schemeClr>
                  </a:glow>
                </a:effectLst>
                <a:latin typeface="Constantia"/>
                <a:ea typeface="Calibri"/>
                <a:cs typeface="Times New Roman"/>
              </a:rPr>
              <a:t>лучшим в Ханты-Мансийском районе и было награждено дипломами </a:t>
            </a:r>
            <a:r>
              <a:rPr lang="ru-RU" sz="2000" b="1" dirty="0" smtClean="0">
                <a:solidFill>
                  <a:srgbClr val="17375E"/>
                </a:solidFill>
                <a:effectLst>
                  <a:glow rad="101600">
                    <a:schemeClr val="bg1">
                      <a:alpha val="60000"/>
                    </a:schemeClr>
                  </a:glow>
                </a:effectLst>
                <a:latin typeface="Constantia"/>
                <a:ea typeface="Calibri"/>
                <a:cs typeface="Times New Roman"/>
              </a:rPr>
              <a:t>победителя.</a:t>
            </a:r>
            <a:endParaRPr lang="ru-RU" sz="1600" dirty="0">
              <a:effectLst>
                <a:glow rad="101600">
                  <a:schemeClr val="bg1">
                    <a:alpha val="60000"/>
                  </a:schemeClr>
                </a:glow>
              </a:effectLst>
              <a:ea typeface="Calibri"/>
              <a:cs typeface="Times New Roman"/>
            </a:endParaRPr>
          </a:p>
        </p:txBody>
      </p:sp>
      <p:sp>
        <p:nvSpPr>
          <p:cNvPr id="3" name="Прямоугольник 2"/>
          <p:cNvSpPr/>
          <p:nvPr/>
        </p:nvSpPr>
        <p:spPr>
          <a:xfrm>
            <a:off x="395536" y="4293096"/>
            <a:ext cx="8496944" cy="780727"/>
          </a:xfrm>
          <a:prstGeom prst="rect">
            <a:avLst/>
          </a:prstGeom>
        </p:spPr>
        <p:txBody>
          <a:bodyPr wrap="square">
            <a:spAutoFit/>
          </a:bodyPr>
          <a:lstStyle/>
          <a:p>
            <a:pPr algn="just">
              <a:lnSpc>
                <a:spcPct val="115000"/>
              </a:lnSpc>
              <a:spcAft>
                <a:spcPts val="1000"/>
              </a:spcAft>
            </a:pPr>
            <a:r>
              <a:rPr lang="ru-RU" sz="1600" b="1" dirty="0">
                <a:solidFill>
                  <a:srgbClr val="17375E"/>
                </a:solidFill>
                <a:latin typeface="Constantia"/>
                <a:ea typeface="Times New Roman"/>
                <a:cs typeface="Times New Roman"/>
              </a:rPr>
              <a:t> </a:t>
            </a:r>
            <a:endParaRPr lang="ru-RU" sz="1600" b="1" dirty="0" smtClean="0">
              <a:solidFill>
                <a:srgbClr val="17375E"/>
              </a:solidFill>
              <a:latin typeface="Constantia"/>
              <a:ea typeface="Times New Roman"/>
              <a:cs typeface="Times New Roman"/>
            </a:endParaRPr>
          </a:p>
          <a:p>
            <a:pPr algn="just">
              <a:spcAft>
                <a:spcPts val="0"/>
              </a:spcAft>
            </a:pPr>
            <a:r>
              <a:rPr lang="ru-RU" b="1" dirty="0">
                <a:solidFill>
                  <a:srgbClr val="17375E"/>
                </a:solidFill>
                <a:latin typeface="Constantia"/>
                <a:ea typeface="Calibri"/>
                <a:cs typeface="Times New Roman"/>
              </a:rPr>
              <a:t> </a:t>
            </a:r>
            <a:endParaRPr lang="ru-RU" sz="1400" dirty="0">
              <a:ea typeface="Calibri"/>
              <a:cs typeface="Times New Roman"/>
            </a:endParaRPr>
          </a:p>
        </p:txBody>
      </p:sp>
      <p:pic>
        <p:nvPicPr>
          <p:cNvPr id="3075" name="Picture 3"/>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6153190" y="2077239"/>
            <a:ext cx="2990810" cy="443171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3203848" y="1628800"/>
            <a:ext cx="3129136" cy="469370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82146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758" y="476672"/>
            <a:ext cx="7278398" cy="1368152"/>
          </a:xfrm>
        </p:spPr>
        <p:txBody>
          <a:bodyPr>
            <a:noAutofit/>
          </a:bodyPr>
          <a:lstStyle/>
          <a:p>
            <a:pPr indent="538163" algn="just">
              <a:spcAft>
                <a:spcPts val="0"/>
              </a:spcAft>
              <a:tabLst>
                <a:tab pos="6459538" algn="l"/>
              </a:tabLst>
            </a:pPr>
            <a:r>
              <a:rPr lang="ru-RU" sz="1800" b="1" dirty="0">
                <a:solidFill>
                  <a:srgbClr val="002060"/>
                </a:solidFill>
                <a:effectLst>
                  <a:glow rad="101600">
                    <a:schemeClr val="bg1">
                      <a:alpha val="60000"/>
                    </a:schemeClr>
                  </a:glow>
                </a:effectLst>
                <a:latin typeface="Constantia"/>
                <a:ea typeface="Calibri"/>
                <a:cs typeface="Times New Roman"/>
              </a:rPr>
              <a:t>Большая работа ведется по сохранению и укреплению физического, психического и нравственного здоровья учащихся, так как из всех показателей оценки школы главным считает самочувствие в ней человека. </a:t>
            </a:r>
            <a:r>
              <a:rPr lang="ru-RU" sz="1800" b="1" dirty="0" smtClean="0">
                <a:solidFill>
                  <a:srgbClr val="002060"/>
                </a:solidFill>
                <a:effectLst>
                  <a:glow rad="101600">
                    <a:schemeClr val="bg1">
                      <a:alpha val="60000"/>
                    </a:schemeClr>
                  </a:glow>
                </a:effectLst>
                <a:latin typeface="Constantia"/>
                <a:ea typeface="Calibri"/>
                <a:cs typeface="Times New Roman"/>
              </a:rPr>
              <a:t>В </a:t>
            </a:r>
            <a:r>
              <a:rPr lang="ru-RU" sz="1800" b="1" dirty="0">
                <a:solidFill>
                  <a:srgbClr val="002060"/>
                </a:solidFill>
                <a:effectLst>
                  <a:glow rad="101600">
                    <a:schemeClr val="bg1">
                      <a:alpha val="60000"/>
                    </a:schemeClr>
                  </a:glow>
                </a:effectLst>
                <a:latin typeface="Constantia"/>
                <a:ea typeface="Calibri"/>
                <a:cs typeface="Times New Roman"/>
              </a:rPr>
              <a:t>школе успешно действуют психологическая</a:t>
            </a:r>
            <a:r>
              <a:rPr lang="ru-RU" sz="1800" b="1" dirty="0" smtClean="0">
                <a:solidFill>
                  <a:srgbClr val="002060"/>
                </a:solidFill>
                <a:effectLst>
                  <a:glow rad="101600">
                    <a:schemeClr val="bg1">
                      <a:alpha val="60000"/>
                    </a:schemeClr>
                  </a:glow>
                </a:effectLst>
                <a:latin typeface="Constantia"/>
                <a:ea typeface="Calibri"/>
                <a:cs typeface="Times New Roman"/>
              </a:rPr>
              <a:t>, логопедическая </a:t>
            </a:r>
            <a:r>
              <a:rPr lang="ru-RU" sz="1800" b="1" dirty="0">
                <a:solidFill>
                  <a:srgbClr val="002060"/>
                </a:solidFill>
                <a:effectLst>
                  <a:glow rad="101600">
                    <a:schemeClr val="bg1">
                      <a:alpha val="60000"/>
                    </a:schemeClr>
                  </a:glow>
                </a:effectLst>
                <a:latin typeface="Constantia"/>
                <a:ea typeface="Calibri"/>
                <a:cs typeface="Times New Roman"/>
              </a:rPr>
              <a:t>и </a:t>
            </a:r>
            <a:r>
              <a:rPr lang="ru-RU" sz="1800" b="1" dirty="0" smtClean="0">
                <a:solidFill>
                  <a:srgbClr val="002060"/>
                </a:solidFill>
                <a:effectLst>
                  <a:glow rad="101600">
                    <a:schemeClr val="bg1">
                      <a:alpha val="60000"/>
                    </a:schemeClr>
                  </a:glow>
                </a:effectLst>
                <a:latin typeface="Constantia"/>
                <a:ea typeface="Calibri"/>
                <a:cs typeface="Times New Roman"/>
              </a:rPr>
              <a:t>социальная службы.  </a:t>
            </a:r>
            <a:endParaRPr lang="ru-RU" sz="1800" dirty="0">
              <a:solidFill>
                <a:srgbClr val="002060"/>
              </a:solidFill>
              <a:effectLst>
                <a:glow rad="101600">
                  <a:schemeClr val="bg1">
                    <a:alpha val="60000"/>
                  </a:schemeClr>
                </a:glow>
              </a:effectLst>
              <a:ea typeface="Calibri"/>
              <a:cs typeface="Times New Roman"/>
            </a:endParaRPr>
          </a:p>
        </p:txBody>
      </p:sp>
      <p:sp>
        <p:nvSpPr>
          <p:cNvPr id="3" name="Прямоугольник 2"/>
          <p:cNvSpPr/>
          <p:nvPr/>
        </p:nvSpPr>
        <p:spPr>
          <a:xfrm>
            <a:off x="395536" y="4293096"/>
            <a:ext cx="8496944" cy="780727"/>
          </a:xfrm>
          <a:prstGeom prst="rect">
            <a:avLst/>
          </a:prstGeom>
        </p:spPr>
        <p:txBody>
          <a:bodyPr wrap="square">
            <a:spAutoFit/>
          </a:bodyPr>
          <a:lstStyle/>
          <a:p>
            <a:pPr algn="just">
              <a:lnSpc>
                <a:spcPct val="115000"/>
              </a:lnSpc>
              <a:spcAft>
                <a:spcPts val="1000"/>
              </a:spcAft>
            </a:pPr>
            <a:r>
              <a:rPr lang="ru-RU" sz="1600" b="1" dirty="0">
                <a:solidFill>
                  <a:srgbClr val="17375E"/>
                </a:solidFill>
                <a:latin typeface="Constantia"/>
                <a:ea typeface="Times New Roman"/>
                <a:cs typeface="Times New Roman"/>
              </a:rPr>
              <a:t> </a:t>
            </a:r>
            <a:endParaRPr lang="ru-RU" sz="1600" b="1" dirty="0" smtClean="0">
              <a:solidFill>
                <a:srgbClr val="17375E"/>
              </a:solidFill>
              <a:latin typeface="Constantia"/>
              <a:ea typeface="Times New Roman"/>
              <a:cs typeface="Times New Roman"/>
            </a:endParaRPr>
          </a:p>
          <a:p>
            <a:pPr algn="just">
              <a:spcAft>
                <a:spcPts val="0"/>
              </a:spcAft>
            </a:pPr>
            <a:r>
              <a:rPr lang="ru-RU" b="1" dirty="0">
                <a:solidFill>
                  <a:srgbClr val="17375E"/>
                </a:solidFill>
                <a:latin typeface="Constantia"/>
                <a:ea typeface="Calibri"/>
                <a:cs typeface="Times New Roman"/>
              </a:rPr>
              <a:t> </a:t>
            </a:r>
            <a:endParaRPr lang="ru-RU" sz="1400" dirty="0">
              <a:ea typeface="Calibri"/>
              <a:cs typeface="Times New Roman"/>
            </a:endParaRPr>
          </a:p>
        </p:txBody>
      </p:sp>
      <p:pic>
        <p:nvPicPr>
          <p:cNvPr id="4099" name="Picture 3" descr="C:\Users\Директор\Desktop\смотр конкурс 2017\диплом.jpg"/>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699792" y="4574163"/>
            <a:ext cx="2827304" cy="2041067"/>
          </a:xfrm>
          <a:prstGeom prst="rect">
            <a:avLst/>
          </a:prstGeom>
          <a:ln w="19050" cap="sq">
            <a:solidFill>
              <a:schemeClr val="accent6">
                <a:lumMod val="75000"/>
              </a:schemeClr>
            </a:solidFill>
            <a:prstDash val="solid"/>
            <a:miter lim="800000"/>
          </a:ln>
          <a:effectLst>
            <a:outerShdw blurRad="50800" dist="38100" dir="2700000" algn="tl" rotWithShape="0">
              <a:srgbClr val="000000">
                <a:alpha val="43000"/>
              </a:srgbClr>
            </a:outerShdw>
          </a:effectLst>
          <a:extLst/>
        </p:spPr>
      </p:pic>
      <p:pic>
        <p:nvPicPr>
          <p:cNvPr id="4100" name="Picture 4"/>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a:off x="5670086" y="2103995"/>
            <a:ext cx="3400141" cy="4689849"/>
          </a:xfrm>
          <a:prstGeom prst="rect">
            <a:avLst/>
          </a:prstGeom>
          <a:ln w="19050">
            <a:solidFill>
              <a:schemeClr val="accent6">
                <a:lumMod val="75000"/>
              </a:schemeClr>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4" name="Прямоугольник 3"/>
          <p:cNvSpPr/>
          <p:nvPr/>
        </p:nvSpPr>
        <p:spPr>
          <a:xfrm>
            <a:off x="-144779" y="1988839"/>
            <a:ext cx="5689141" cy="2585323"/>
          </a:xfrm>
          <a:prstGeom prst="rect">
            <a:avLst/>
          </a:prstGeom>
        </p:spPr>
        <p:txBody>
          <a:bodyPr wrap="square">
            <a:spAutoFit/>
          </a:bodyPr>
          <a:lstStyle/>
          <a:p>
            <a:pPr marL="268288" indent="269875" algn="just"/>
            <a:r>
              <a:rPr lang="ru-RU" b="1" dirty="0">
                <a:solidFill>
                  <a:srgbClr val="002060"/>
                </a:solidFill>
                <a:effectLst>
                  <a:glow rad="101600">
                    <a:prstClr val="white">
                      <a:alpha val="60000"/>
                    </a:prstClr>
                  </a:glow>
                </a:effectLst>
                <a:latin typeface="Constantia"/>
                <a:ea typeface="Calibri"/>
                <a:cs typeface="Times New Roman"/>
              </a:rPr>
              <a:t>Учреждению был присвоен статус региональной экспериментальной площадки «Современная сельская</a:t>
            </a:r>
            <a:r>
              <a:rPr lang="en-US" b="1" dirty="0">
                <a:solidFill>
                  <a:srgbClr val="002060"/>
                </a:solidFill>
                <a:effectLst>
                  <a:glow rad="101600">
                    <a:prstClr val="white">
                      <a:alpha val="60000"/>
                    </a:prstClr>
                  </a:glow>
                </a:effectLst>
                <a:latin typeface="Constantia"/>
                <a:ea typeface="Calibri"/>
                <a:cs typeface="Times New Roman"/>
              </a:rPr>
              <a:t> </a:t>
            </a:r>
            <a:r>
              <a:rPr lang="ru-RU" b="1" dirty="0">
                <a:solidFill>
                  <a:srgbClr val="002060"/>
                </a:solidFill>
                <a:effectLst>
                  <a:glow rad="101600">
                    <a:prstClr val="white">
                      <a:alpha val="60000"/>
                    </a:prstClr>
                  </a:glow>
                </a:effectLst>
                <a:latin typeface="Constantia"/>
                <a:ea typeface="Calibri"/>
                <a:cs typeface="Times New Roman"/>
              </a:rPr>
              <a:t>школа и здоровье учащихся</a:t>
            </a:r>
            <a:r>
              <a:rPr lang="ru-RU" b="1" dirty="0" smtClean="0">
                <a:solidFill>
                  <a:srgbClr val="002060"/>
                </a:solidFill>
                <a:effectLst>
                  <a:glow rad="101600">
                    <a:prstClr val="white">
                      <a:alpha val="60000"/>
                    </a:prstClr>
                  </a:glow>
                </a:effectLst>
                <a:latin typeface="Constantia"/>
                <a:ea typeface="Calibri"/>
                <a:cs typeface="Times New Roman"/>
              </a:rPr>
              <a:t>».</a:t>
            </a:r>
          </a:p>
          <a:p>
            <a:pPr marL="268288" indent="269875" algn="just"/>
            <a:r>
              <a:rPr lang="ru-RU" b="1" dirty="0" smtClean="0">
                <a:solidFill>
                  <a:srgbClr val="002060"/>
                </a:solidFill>
                <a:effectLst>
                  <a:glow rad="101600">
                    <a:prstClr val="white">
                      <a:alpha val="60000"/>
                    </a:prstClr>
                  </a:glow>
                </a:effectLst>
                <a:latin typeface="Constantia"/>
                <a:ea typeface="Calibri"/>
                <a:cs typeface="Times New Roman"/>
              </a:rPr>
              <a:t>Коллектив </a:t>
            </a:r>
            <a:r>
              <a:rPr lang="ru-RU" b="1" dirty="0">
                <a:solidFill>
                  <a:srgbClr val="002060"/>
                </a:solidFill>
                <a:effectLst>
                  <a:glow rad="101600">
                    <a:prstClr val="white">
                      <a:alpha val="60000"/>
                    </a:prstClr>
                  </a:glow>
                </a:effectLst>
                <a:latin typeface="Constantia"/>
                <a:ea typeface="Calibri"/>
                <a:cs typeface="Times New Roman"/>
              </a:rPr>
              <a:t>образовательной организации награждён </a:t>
            </a:r>
            <a:r>
              <a:rPr lang="ru-RU" b="1" dirty="0">
                <a:solidFill>
                  <a:srgbClr val="C00000"/>
                </a:solidFill>
                <a:effectLst>
                  <a:glow rad="101600">
                    <a:prstClr val="white">
                      <a:alpha val="60000"/>
                    </a:prstClr>
                  </a:glow>
                </a:effectLst>
                <a:latin typeface="Constantia"/>
                <a:ea typeface="Calibri"/>
                <a:cs typeface="Times New Roman"/>
              </a:rPr>
              <a:t>дипломом </a:t>
            </a:r>
            <a:r>
              <a:rPr lang="en-US" b="1" dirty="0">
                <a:solidFill>
                  <a:srgbClr val="C00000"/>
                </a:solidFill>
                <a:effectLst>
                  <a:glow rad="101600">
                    <a:prstClr val="white">
                      <a:alpha val="60000"/>
                    </a:prstClr>
                  </a:glow>
                </a:effectLst>
                <a:latin typeface="Constantia"/>
                <a:ea typeface="Calibri"/>
                <a:cs typeface="Times New Roman"/>
              </a:rPr>
              <a:t>I</a:t>
            </a:r>
            <a:r>
              <a:rPr lang="ru-RU" b="1" dirty="0">
                <a:solidFill>
                  <a:srgbClr val="C00000"/>
                </a:solidFill>
                <a:effectLst>
                  <a:glow rad="101600">
                    <a:prstClr val="white">
                      <a:alpha val="60000"/>
                    </a:prstClr>
                  </a:glow>
                </a:effectLst>
                <a:latin typeface="Constantia"/>
                <a:ea typeface="Calibri"/>
                <a:cs typeface="Times New Roman"/>
              </a:rPr>
              <a:t> степени </a:t>
            </a:r>
            <a:r>
              <a:rPr lang="ru-RU" b="1" dirty="0">
                <a:solidFill>
                  <a:srgbClr val="002060"/>
                </a:solidFill>
                <a:effectLst>
                  <a:glow rad="101600">
                    <a:prstClr val="white">
                      <a:alpha val="60000"/>
                    </a:prstClr>
                  </a:glow>
                </a:effectLst>
                <a:latin typeface="Constantia"/>
                <a:ea typeface="Calibri"/>
                <a:cs typeface="Times New Roman"/>
              </a:rPr>
              <a:t>лауреата Национальной премии в номинации «Психолого-педагогические условия сохранения и укрепления здоровья-2012».</a:t>
            </a:r>
            <a:endParaRPr lang="ru-RU" dirty="0"/>
          </a:p>
        </p:txBody>
      </p:sp>
    </p:spTree>
    <p:extLst>
      <p:ext uri="{BB962C8B-B14F-4D97-AF65-F5344CB8AC3E}">
        <p14:creationId xmlns:p14="http://schemas.microsoft.com/office/powerpoint/2010/main" val="308166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6192" y="1628800"/>
            <a:ext cx="3965594" cy="2290266"/>
          </a:xfrm>
        </p:spPr>
        <p:txBody>
          <a:bodyPr>
            <a:normAutofit fontScale="90000"/>
          </a:bodyPr>
          <a:lstStyle/>
          <a:p>
            <a:pPr indent="450215">
              <a:spcAft>
                <a:spcPts val="0"/>
              </a:spcAft>
            </a:pPr>
            <a:r>
              <a:rPr lang="ru-RU" sz="2000" b="1" dirty="0">
                <a:solidFill>
                  <a:srgbClr val="244061"/>
                </a:solidFill>
                <a:effectLst>
                  <a:glow rad="101600">
                    <a:schemeClr val="bg1">
                      <a:alpha val="60000"/>
                    </a:schemeClr>
                  </a:glow>
                </a:effectLst>
                <a:latin typeface="Constantia"/>
                <a:ea typeface="Calibri"/>
                <a:cs typeface="Times New Roman"/>
              </a:rPr>
              <a:t>На основании предложения Департамента образования и молодёжной политики ХМАО-Югры образовательная организация внесена в национальный реестр </a:t>
            </a:r>
            <a:r>
              <a:rPr lang="en-US" sz="2000" b="1" dirty="0" smtClean="0">
                <a:solidFill>
                  <a:srgbClr val="244061"/>
                </a:solidFill>
                <a:effectLst>
                  <a:glow rad="101600">
                    <a:schemeClr val="bg1">
                      <a:alpha val="60000"/>
                    </a:schemeClr>
                  </a:glow>
                </a:effectLst>
                <a:latin typeface="Constantia"/>
                <a:ea typeface="Calibri"/>
                <a:cs typeface="Times New Roman"/>
              </a:rPr>
              <a:t/>
            </a:r>
            <a:br>
              <a:rPr lang="en-US" sz="2000" b="1" dirty="0" smtClean="0">
                <a:solidFill>
                  <a:srgbClr val="244061"/>
                </a:solidFill>
                <a:effectLst>
                  <a:glow rad="101600">
                    <a:schemeClr val="bg1">
                      <a:alpha val="60000"/>
                    </a:schemeClr>
                  </a:glow>
                </a:effectLst>
                <a:latin typeface="Constantia"/>
                <a:ea typeface="Calibri"/>
                <a:cs typeface="Times New Roman"/>
              </a:rPr>
            </a:br>
            <a:r>
              <a:rPr lang="ru-RU" sz="2000" b="1" dirty="0" smtClean="0">
                <a:solidFill>
                  <a:srgbClr val="C00000"/>
                </a:solidFill>
                <a:effectLst>
                  <a:glow rad="101600">
                    <a:schemeClr val="bg1">
                      <a:alpha val="60000"/>
                    </a:schemeClr>
                  </a:glow>
                </a:effectLst>
                <a:latin typeface="Constantia"/>
                <a:ea typeface="Calibri"/>
                <a:cs typeface="Times New Roman"/>
              </a:rPr>
              <a:t>«Ведущие </a:t>
            </a:r>
            <a:r>
              <a:rPr lang="ru-RU" sz="2000" b="1" dirty="0">
                <a:solidFill>
                  <a:srgbClr val="C00000"/>
                </a:solidFill>
                <a:effectLst>
                  <a:glow rad="101600">
                    <a:schemeClr val="bg1">
                      <a:alpha val="60000"/>
                    </a:schemeClr>
                  </a:glow>
                </a:effectLst>
                <a:latin typeface="Constantia"/>
                <a:ea typeface="Calibri"/>
                <a:cs typeface="Times New Roman"/>
              </a:rPr>
              <a:t>образовательные учреждения России</a:t>
            </a:r>
            <a:r>
              <a:rPr lang="ru-RU" sz="2000" b="1" dirty="0" smtClean="0">
                <a:solidFill>
                  <a:srgbClr val="C00000"/>
                </a:solidFill>
                <a:effectLst>
                  <a:glow rad="101600">
                    <a:schemeClr val="bg1">
                      <a:alpha val="60000"/>
                    </a:schemeClr>
                  </a:glow>
                </a:effectLst>
                <a:latin typeface="Constantia"/>
                <a:ea typeface="Calibri"/>
                <a:cs typeface="Times New Roman"/>
              </a:rPr>
              <a:t>»</a:t>
            </a:r>
            <a:r>
              <a:rPr lang="ru-RU" sz="2000" b="1" dirty="0" smtClean="0">
                <a:solidFill>
                  <a:srgbClr val="244061"/>
                </a:solidFill>
                <a:effectLst>
                  <a:glow rad="101600">
                    <a:schemeClr val="bg1">
                      <a:alpha val="60000"/>
                    </a:schemeClr>
                  </a:glow>
                </a:effectLst>
                <a:latin typeface="Constantia"/>
                <a:ea typeface="Calibri"/>
                <a:cs typeface="Times New Roman"/>
              </a:rPr>
              <a:t>,</a:t>
            </a:r>
            <a:r>
              <a:rPr lang="en-US" sz="2000" b="1" dirty="0" smtClean="0">
                <a:solidFill>
                  <a:srgbClr val="244061"/>
                </a:solidFill>
                <a:effectLst>
                  <a:glow rad="101600">
                    <a:schemeClr val="bg1">
                      <a:alpha val="60000"/>
                    </a:schemeClr>
                  </a:glow>
                </a:effectLst>
                <a:latin typeface="Constantia"/>
                <a:ea typeface="Calibri"/>
                <a:cs typeface="Times New Roman"/>
              </a:rPr>
              <a:t/>
            </a:r>
            <a:br>
              <a:rPr lang="en-US" sz="2000" b="1" dirty="0" smtClean="0">
                <a:solidFill>
                  <a:srgbClr val="244061"/>
                </a:solidFill>
                <a:effectLst>
                  <a:glow rad="101600">
                    <a:schemeClr val="bg1">
                      <a:alpha val="60000"/>
                    </a:schemeClr>
                  </a:glow>
                </a:effectLst>
                <a:latin typeface="Constantia"/>
                <a:ea typeface="Calibri"/>
                <a:cs typeface="Times New Roman"/>
              </a:rPr>
            </a:br>
            <a:r>
              <a:rPr lang="ru-RU" sz="2000" b="1" dirty="0" smtClean="0">
                <a:solidFill>
                  <a:srgbClr val="244061"/>
                </a:solidFill>
                <a:effectLst>
                  <a:glow rad="101600">
                    <a:schemeClr val="bg1">
                      <a:alpha val="60000"/>
                    </a:schemeClr>
                  </a:glow>
                </a:effectLst>
                <a:latin typeface="Constantia"/>
                <a:ea typeface="Calibri"/>
                <a:cs typeface="Times New Roman"/>
              </a:rPr>
              <a:t> </a:t>
            </a:r>
            <a:r>
              <a:rPr lang="ru-RU" sz="2000" b="1" dirty="0">
                <a:solidFill>
                  <a:srgbClr val="244061"/>
                </a:solidFill>
                <a:effectLst>
                  <a:glow rad="101600">
                    <a:schemeClr val="bg1">
                      <a:alpha val="60000"/>
                    </a:schemeClr>
                  </a:glow>
                </a:effectLst>
                <a:latin typeface="Constantia"/>
                <a:ea typeface="Calibri"/>
                <a:cs typeface="Times New Roman"/>
              </a:rPr>
              <a:t>2014 год.</a:t>
            </a:r>
            <a:endParaRPr lang="ru-RU" sz="1600" dirty="0">
              <a:effectLst>
                <a:glow rad="101600">
                  <a:schemeClr val="bg1">
                    <a:alpha val="60000"/>
                  </a:schemeClr>
                </a:glow>
              </a:effectLst>
              <a:ea typeface="Calibri"/>
              <a:cs typeface="Times New Roman"/>
            </a:endParaRPr>
          </a:p>
        </p:txBody>
      </p:sp>
      <p:sp>
        <p:nvSpPr>
          <p:cNvPr id="5" name="Объект 4"/>
          <p:cNvSpPr>
            <a:spLocks noGrp="1"/>
          </p:cNvSpPr>
          <p:nvPr>
            <p:ph idx="1"/>
          </p:nvPr>
        </p:nvSpPr>
        <p:spPr>
          <a:xfrm>
            <a:off x="395536" y="2852936"/>
            <a:ext cx="8568952" cy="3273227"/>
          </a:xfrm>
        </p:spPr>
        <p:txBody>
          <a:bodyPr>
            <a:normAutofit/>
          </a:bodyPr>
          <a:lstStyle/>
          <a:p>
            <a:pPr indent="450215" algn="just">
              <a:spcAft>
                <a:spcPts val="0"/>
              </a:spcAft>
            </a:pPr>
            <a:endParaRPr lang="ru-RU" sz="1600" b="1" dirty="0" smtClean="0">
              <a:solidFill>
                <a:srgbClr val="17375E"/>
              </a:solidFill>
              <a:latin typeface="Constantia"/>
              <a:ea typeface="Calibri"/>
              <a:cs typeface="Times New Roman"/>
            </a:endParaRPr>
          </a:p>
          <a:p>
            <a:pPr indent="450215" algn="just">
              <a:spcAft>
                <a:spcPts val="0"/>
              </a:spcAft>
            </a:pPr>
            <a:endParaRPr lang="ru-RU" sz="1600" b="1" dirty="0">
              <a:solidFill>
                <a:srgbClr val="17375E"/>
              </a:solidFill>
              <a:latin typeface="Constantia"/>
              <a:ea typeface="Calibri"/>
              <a:cs typeface="Times New Roman"/>
            </a:endParaRPr>
          </a:p>
          <a:p>
            <a:pPr indent="450215" algn="just">
              <a:spcAft>
                <a:spcPts val="0"/>
              </a:spcAft>
            </a:pPr>
            <a:endParaRPr lang="ru-RU" sz="1600" b="1" dirty="0" smtClean="0">
              <a:solidFill>
                <a:srgbClr val="17375E"/>
              </a:solidFill>
              <a:latin typeface="Constantia"/>
              <a:ea typeface="Calibri"/>
              <a:cs typeface="Times New Roman"/>
            </a:endParaRPr>
          </a:p>
          <a:p>
            <a:pPr indent="450215" algn="just">
              <a:spcAft>
                <a:spcPts val="0"/>
              </a:spcAft>
            </a:pPr>
            <a:endParaRPr lang="ru-RU" sz="1600" b="1" dirty="0">
              <a:solidFill>
                <a:srgbClr val="17375E"/>
              </a:solidFill>
              <a:latin typeface="Constantia"/>
              <a:ea typeface="Calibri"/>
              <a:cs typeface="Times New Roman"/>
            </a:endParaRPr>
          </a:p>
          <a:p>
            <a:pPr indent="450215" algn="just">
              <a:spcAft>
                <a:spcPts val="0"/>
              </a:spcAft>
            </a:pPr>
            <a:endParaRPr lang="ru-RU" sz="1600" b="1" dirty="0" smtClean="0">
              <a:solidFill>
                <a:srgbClr val="17375E"/>
              </a:solidFill>
              <a:latin typeface="Constantia"/>
              <a:ea typeface="Calibri"/>
              <a:cs typeface="Times New Roman"/>
            </a:endParaRPr>
          </a:p>
          <a:p>
            <a:pPr indent="450215" algn="just">
              <a:spcAft>
                <a:spcPts val="0"/>
              </a:spcAft>
            </a:pPr>
            <a:endParaRPr lang="ru-RU" sz="2400" dirty="0">
              <a:ea typeface="Calibri"/>
              <a:cs typeface="Times New Roman"/>
            </a:endParaRPr>
          </a:p>
        </p:txBody>
      </p:sp>
      <p:pic>
        <p:nvPicPr>
          <p:cNvPr id="1026" name="Picture 2" descr="http://grnnosch.ucoz.ru/Uspehy/2014_god.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4211960" y="-1"/>
            <a:ext cx="4919047" cy="6908253"/>
          </a:xfrm>
          <a:prstGeom prst="rect">
            <a:avLst/>
          </a:prstGeom>
          <a:ln w="19050" cap="sq">
            <a:solidFill>
              <a:schemeClr val="accent6">
                <a:lumMod val="75000"/>
              </a:schemeClr>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4" name="Рисунок 3"/>
          <p:cNvPicPr>
            <a:picLocks noChangeAspect="1"/>
          </p:cNvPicPr>
          <p:nvPr/>
        </p:nvPicPr>
        <p:blipFill>
          <a:blip r:embed="rId4" cstate="print">
            <a:extLst>
              <a:ext uri="{BEBA8EAE-BF5A-486C-A8C5-ECC9F3942E4B}">
                <a14:imgProps xmlns:a14="http://schemas.microsoft.com/office/drawing/2010/main">
                  <a14:imgLayer r:embed="rId5">
                    <a14:imgEffect>
                      <a14:artisticCrisscrossEtching/>
                    </a14:imgEffect>
                    <a14:imgEffect>
                      <a14:brightnessContrast bright="-7000"/>
                    </a14:imgEffect>
                  </a14:imgLayer>
                </a14:imgProps>
              </a:ext>
              <a:ext uri="{28A0092B-C50C-407E-A947-70E740481C1C}">
                <a14:useLocalDpi xmlns:a14="http://schemas.microsoft.com/office/drawing/2010/main" val="0"/>
              </a:ext>
            </a:extLst>
          </a:blip>
          <a:stretch>
            <a:fillRect/>
          </a:stretch>
        </p:blipFill>
        <p:spPr>
          <a:xfrm flipH="1">
            <a:off x="0" y="29887"/>
            <a:ext cx="1440160" cy="1454205"/>
          </a:xfrm>
          <a:prstGeom prst="rect">
            <a:avLst/>
          </a:prstGeom>
        </p:spPr>
      </p:pic>
    </p:spTree>
    <p:extLst>
      <p:ext uri="{BB962C8B-B14F-4D97-AF65-F5344CB8AC3E}">
        <p14:creationId xmlns:p14="http://schemas.microsoft.com/office/powerpoint/2010/main" val="2388449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9000"/>
            <a:lum/>
          </a:blip>
          <a:srcRect/>
          <a:stretch>
            <a:fillRect/>
          </a:stretch>
        </a:blipFill>
        <a:effectLst/>
      </p:bgPr>
    </p:bg>
    <p:spTree>
      <p:nvGrpSpPr>
        <p:cNvPr id="1" name=""/>
        <p:cNvGrpSpPr/>
        <p:nvPr/>
      </p:nvGrpSpPr>
      <p:grpSpPr>
        <a:xfrm>
          <a:off x="0" y="0"/>
          <a:ext cx="0" cy="0"/>
          <a:chOff x="0" y="0"/>
          <a:chExt cx="0" cy="0"/>
        </a:xfrm>
      </p:grpSpPr>
      <p:pic>
        <p:nvPicPr>
          <p:cNvPr id="4" name="Рисунок 3"/>
          <p:cNvPicPr>
            <a:picLocks noChangeAspect="1"/>
          </p:cNvPicPr>
          <p:nvPr/>
        </p:nvPicPr>
        <p:blipFill rotWithShape="1">
          <a:blip r:embed="rId3">
            <a:extLst>
              <a:ext uri="{28A0092B-C50C-407E-A947-70E740481C1C}">
                <a14:useLocalDpi xmlns:a14="http://schemas.microsoft.com/office/drawing/2010/main" val="0"/>
              </a:ext>
            </a:extLst>
          </a:blip>
          <a:srcRect t="4536"/>
          <a:stretch/>
        </p:blipFill>
        <p:spPr>
          <a:xfrm>
            <a:off x="83495" y="4180543"/>
            <a:ext cx="1781738" cy="2601966"/>
          </a:xfrm>
          <a:prstGeom prst="roundRect">
            <a:avLst>
              <a:gd name="adj" fmla="val 16667"/>
            </a:avLst>
          </a:prstGeom>
          <a:ln>
            <a:solidFill>
              <a:srgbClr val="0066FF"/>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Рисунок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11760" y="4176102"/>
            <a:ext cx="1707678" cy="2660144"/>
          </a:xfrm>
          <a:prstGeom prst="roundRect">
            <a:avLst>
              <a:gd name="adj" fmla="val 16667"/>
            </a:avLst>
          </a:prstGeom>
          <a:ln>
            <a:solidFill>
              <a:srgbClr val="0066FF"/>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Рисунок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45898" y="77851"/>
            <a:ext cx="1961043" cy="2582019"/>
          </a:xfrm>
          <a:prstGeom prst="roundRect">
            <a:avLst>
              <a:gd name="adj" fmla="val 16667"/>
            </a:avLst>
          </a:prstGeom>
          <a:ln>
            <a:solidFill>
              <a:srgbClr val="0066FF"/>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Рисунок 7"/>
          <p:cNvPicPr>
            <a:picLocks noChangeAspect="1"/>
          </p:cNvPicPr>
          <p:nvPr/>
        </p:nvPicPr>
        <p:blipFill rotWithShape="1">
          <a:blip r:embed="rId6" cstate="print">
            <a:extLst>
              <a:ext uri="{28A0092B-C50C-407E-A947-70E740481C1C}">
                <a14:useLocalDpi xmlns:a14="http://schemas.microsoft.com/office/drawing/2010/main" val="0"/>
              </a:ext>
            </a:extLst>
          </a:blip>
          <a:srcRect l="9542" t="12070" r="16054" b="25372"/>
          <a:stretch/>
        </p:blipFill>
        <p:spPr>
          <a:xfrm>
            <a:off x="6980300" y="4208187"/>
            <a:ext cx="2019684" cy="2554306"/>
          </a:xfrm>
          <a:prstGeom prst="roundRect">
            <a:avLst>
              <a:gd name="adj" fmla="val 16667"/>
            </a:avLst>
          </a:prstGeom>
          <a:ln>
            <a:solidFill>
              <a:srgbClr val="0066FF"/>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Рисунок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23007" y="4212388"/>
            <a:ext cx="2113760" cy="2598681"/>
          </a:xfrm>
          <a:prstGeom prst="roundRect">
            <a:avLst>
              <a:gd name="adj" fmla="val 16667"/>
            </a:avLst>
          </a:prstGeom>
          <a:ln>
            <a:solidFill>
              <a:srgbClr val="0066FF"/>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Рисунок 10"/>
          <p:cNvPicPr>
            <a:picLocks noChangeAspect="1"/>
          </p:cNvPicPr>
          <p:nvPr/>
        </p:nvPicPr>
        <p:blipFill>
          <a:blip r:embed="rId8" cstate="print">
            <a:extLst>
              <a:ext uri="{BEBA8EAE-BF5A-486C-A8C5-ECC9F3942E4B}">
                <a14:imgProps xmlns:a14="http://schemas.microsoft.com/office/drawing/2010/main">
                  <a14:imgLayer r:embed="rId9">
                    <a14:imgEffect>
                      <a14:sharpenSoften amount="25000"/>
                    </a14:imgEffect>
                  </a14:imgLayer>
                </a14:imgProps>
              </a:ext>
              <a:ext uri="{28A0092B-C50C-407E-A947-70E740481C1C}">
                <a14:useLocalDpi xmlns:a14="http://schemas.microsoft.com/office/drawing/2010/main" val="0"/>
              </a:ext>
            </a:extLst>
          </a:blip>
          <a:stretch>
            <a:fillRect/>
          </a:stretch>
        </p:blipFill>
        <p:spPr>
          <a:xfrm>
            <a:off x="48188" y="77851"/>
            <a:ext cx="1944216" cy="2432641"/>
          </a:xfrm>
          <a:prstGeom prst="roundRect">
            <a:avLst>
              <a:gd name="adj" fmla="val 16667"/>
            </a:avLst>
          </a:prstGeom>
          <a:ln>
            <a:solidFill>
              <a:srgbClr val="0066FF"/>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2" name="Заголовок 1"/>
          <p:cNvSpPr>
            <a:spLocks noGrp="1"/>
          </p:cNvSpPr>
          <p:nvPr>
            <p:ph type="title"/>
          </p:nvPr>
        </p:nvSpPr>
        <p:spPr>
          <a:xfrm>
            <a:off x="974365" y="116632"/>
            <a:ext cx="7283152" cy="648072"/>
          </a:xfrm>
        </p:spPr>
        <p:txBody>
          <a:bodyPr>
            <a:normAutofit fontScale="90000"/>
          </a:bodyPr>
          <a:lstStyle/>
          <a:p>
            <a:r>
              <a:rPr lang="ru-RU" b="1" dirty="0" smtClean="0">
                <a:solidFill>
                  <a:srgbClr val="3F007E"/>
                </a:solidFill>
                <a:effectLst>
                  <a:glow rad="101600">
                    <a:schemeClr val="bg1">
                      <a:alpha val="60000"/>
                    </a:schemeClr>
                  </a:glow>
                </a:effectLst>
                <a:latin typeface="Constantia" pitchFamily="18" charset="0"/>
              </a:rPr>
              <a:t>Первые учителя</a:t>
            </a:r>
            <a:endParaRPr lang="ru-RU" b="1" dirty="0">
              <a:solidFill>
                <a:srgbClr val="3F007E"/>
              </a:solidFill>
              <a:effectLst>
                <a:glow rad="101600">
                  <a:schemeClr val="bg1">
                    <a:alpha val="60000"/>
                  </a:schemeClr>
                </a:glow>
              </a:effectLst>
              <a:latin typeface="Constantia" pitchFamily="18" charset="0"/>
            </a:endParaRPr>
          </a:p>
        </p:txBody>
      </p:sp>
      <p:sp>
        <p:nvSpPr>
          <p:cNvPr id="13" name="Прямоугольник 12"/>
          <p:cNvSpPr/>
          <p:nvPr/>
        </p:nvSpPr>
        <p:spPr>
          <a:xfrm>
            <a:off x="4683623" y="3869632"/>
            <a:ext cx="1996031" cy="338554"/>
          </a:xfrm>
          <a:prstGeom prst="rect">
            <a:avLst/>
          </a:prstGeom>
        </p:spPr>
        <p:txBody>
          <a:bodyPr wrap="square">
            <a:spAutoFit/>
          </a:bodyPr>
          <a:lstStyle/>
          <a:p>
            <a:pPr lvl="0" algn="just" eaLnBrk="0" fontAlgn="base" hangingPunct="0">
              <a:spcBef>
                <a:spcPct val="0"/>
              </a:spcBef>
              <a:spcAft>
                <a:spcPct val="0"/>
              </a:spcAft>
            </a:pPr>
            <a:r>
              <a:rPr lang="ru-RU" altLang="ru-RU" sz="1600" b="1" dirty="0" smtClean="0">
                <a:solidFill>
                  <a:schemeClr val="tx1">
                    <a:lumMod val="85000"/>
                    <a:lumOff val="15000"/>
                  </a:schemeClr>
                </a:solidFill>
                <a:effectLst>
                  <a:glow rad="101600">
                    <a:schemeClr val="bg1">
                      <a:alpha val="60000"/>
                    </a:schemeClr>
                  </a:glow>
                </a:effectLst>
                <a:latin typeface="Constantia" pitchFamily="18" charset="0"/>
                <a:cs typeface="Times New Roman" pitchFamily="18" charset="0"/>
              </a:rPr>
              <a:t>Братухина М.Ф.</a:t>
            </a:r>
            <a:endParaRPr lang="ru-RU" altLang="ru-RU" sz="1600" b="1" dirty="0">
              <a:solidFill>
                <a:schemeClr val="tx1">
                  <a:lumMod val="85000"/>
                  <a:lumOff val="15000"/>
                </a:schemeClr>
              </a:solidFill>
              <a:effectLst>
                <a:glow rad="101600">
                  <a:schemeClr val="bg1">
                    <a:alpha val="60000"/>
                  </a:schemeClr>
                </a:glow>
              </a:effectLst>
              <a:latin typeface="Constantia" pitchFamily="18" charset="0"/>
              <a:cs typeface="Times New Roman" pitchFamily="18" charset="0"/>
            </a:endParaRPr>
          </a:p>
        </p:txBody>
      </p:sp>
      <p:pic>
        <p:nvPicPr>
          <p:cNvPr id="14" name="Рисунок 13"/>
          <p:cNvPicPr>
            <a:picLocks noChangeAspect="1"/>
          </p:cNvPicPr>
          <p:nvPr/>
        </p:nvPicPr>
        <p:blipFill rotWithShape="1">
          <a:blip r:embed="rId10" cstate="print">
            <a:extLst>
              <a:ext uri="{BEBA8EAE-BF5A-486C-A8C5-ECC9F3942E4B}">
                <a14:imgProps xmlns:a14="http://schemas.microsoft.com/office/drawing/2010/main">
                  <a14:imgLayer r:embed="rId11">
                    <a14:imgEffect>
                      <a14:brightnessContrast bright="20000"/>
                    </a14:imgEffect>
                  </a14:imgLayer>
                </a14:imgProps>
              </a:ext>
              <a:ext uri="{28A0092B-C50C-407E-A947-70E740481C1C}">
                <a14:useLocalDpi xmlns:a14="http://schemas.microsoft.com/office/drawing/2010/main" val="0"/>
              </a:ext>
            </a:extLst>
          </a:blip>
          <a:srcRect t="21949"/>
          <a:stretch/>
        </p:blipFill>
        <p:spPr>
          <a:xfrm>
            <a:off x="2195736" y="1064128"/>
            <a:ext cx="4675626" cy="2737025"/>
          </a:xfrm>
          <a:prstGeom prst="rect">
            <a:avLst/>
          </a:prstGeom>
          <a:ln>
            <a:noFill/>
          </a:ln>
          <a:effectLst>
            <a:softEdge rad="112500"/>
          </a:effectLst>
        </p:spPr>
      </p:pic>
      <p:sp>
        <p:nvSpPr>
          <p:cNvPr id="15" name="Прямоугольник 14"/>
          <p:cNvSpPr/>
          <p:nvPr/>
        </p:nvSpPr>
        <p:spPr>
          <a:xfrm>
            <a:off x="325592" y="2592288"/>
            <a:ext cx="1297545" cy="338554"/>
          </a:xfrm>
          <a:prstGeom prst="rect">
            <a:avLst/>
          </a:prstGeom>
        </p:spPr>
        <p:txBody>
          <a:bodyPr wrap="square">
            <a:spAutoFit/>
          </a:bodyPr>
          <a:lstStyle/>
          <a:p>
            <a:pPr lvl="0" algn="just" eaLnBrk="0" fontAlgn="base" hangingPunct="0">
              <a:spcBef>
                <a:spcPct val="0"/>
              </a:spcBef>
              <a:spcAft>
                <a:spcPct val="0"/>
              </a:spcAft>
            </a:pPr>
            <a:r>
              <a:rPr lang="ru-RU" altLang="ru-RU" sz="1600" b="1" dirty="0" smtClean="0">
                <a:solidFill>
                  <a:schemeClr val="tx1">
                    <a:lumMod val="85000"/>
                    <a:lumOff val="15000"/>
                  </a:schemeClr>
                </a:solidFill>
                <a:effectLst>
                  <a:glow rad="101600">
                    <a:schemeClr val="bg1">
                      <a:alpha val="60000"/>
                    </a:schemeClr>
                  </a:glow>
                </a:effectLst>
                <a:latin typeface="Constantia" pitchFamily="18" charset="0"/>
                <a:cs typeface="Times New Roman" pitchFamily="18" charset="0"/>
              </a:rPr>
              <a:t>Зуева Л.И.</a:t>
            </a:r>
            <a:endParaRPr lang="ru-RU" altLang="ru-RU" sz="1600" b="1" dirty="0">
              <a:solidFill>
                <a:schemeClr val="tx1">
                  <a:lumMod val="85000"/>
                  <a:lumOff val="15000"/>
                </a:schemeClr>
              </a:solidFill>
              <a:effectLst>
                <a:glow rad="101600">
                  <a:schemeClr val="bg1">
                    <a:alpha val="60000"/>
                  </a:schemeClr>
                </a:glow>
              </a:effectLst>
              <a:latin typeface="Constantia" pitchFamily="18" charset="0"/>
              <a:cs typeface="Times New Roman" pitchFamily="18" charset="0"/>
            </a:endParaRPr>
          </a:p>
        </p:txBody>
      </p:sp>
      <p:sp>
        <p:nvSpPr>
          <p:cNvPr id="16" name="Прямоугольник 15"/>
          <p:cNvSpPr/>
          <p:nvPr/>
        </p:nvSpPr>
        <p:spPr>
          <a:xfrm>
            <a:off x="160856" y="3820344"/>
            <a:ext cx="1704377" cy="338554"/>
          </a:xfrm>
          <a:prstGeom prst="rect">
            <a:avLst/>
          </a:prstGeom>
        </p:spPr>
        <p:txBody>
          <a:bodyPr wrap="square">
            <a:spAutoFit/>
          </a:bodyPr>
          <a:lstStyle/>
          <a:p>
            <a:pPr lvl="0" algn="just" eaLnBrk="0" fontAlgn="base" hangingPunct="0">
              <a:spcBef>
                <a:spcPct val="0"/>
              </a:spcBef>
              <a:spcAft>
                <a:spcPct val="0"/>
              </a:spcAft>
            </a:pPr>
            <a:r>
              <a:rPr lang="ru-RU" altLang="ru-RU" sz="1600" b="1" dirty="0" smtClean="0">
                <a:solidFill>
                  <a:schemeClr val="tx1">
                    <a:lumMod val="85000"/>
                    <a:lumOff val="15000"/>
                  </a:schemeClr>
                </a:solidFill>
                <a:effectLst>
                  <a:glow rad="101600">
                    <a:schemeClr val="bg1">
                      <a:alpha val="60000"/>
                    </a:schemeClr>
                  </a:glow>
                </a:effectLst>
                <a:latin typeface="Constantia" pitchFamily="18" charset="0"/>
                <a:cs typeface="Times New Roman" pitchFamily="18" charset="0"/>
              </a:rPr>
              <a:t>Петухова Т.П.</a:t>
            </a:r>
            <a:endParaRPr lang="ru-RU" altLang="ru-RU" sz="1600" b="1" dirty="0">
              <a:solidFill>
                <a:schemeClr val="tx1">
                  <a:lumMod val="85000"/>
                  <a:lumOff val="15000"/>
                </a:schemeClr>
              </a:solidFill>
              <a:effectLst>
                <a:glow rad="101600">
                  <a:schemeClr val="bg1">
                    <a:alpha val="60000"/>
                  </a:schemeClr>
                </a:glow>
              </a:effectLst>
              <a:latin typeface="Constantia" pitchFamily="18" charset="0"/>
              <a:cs typeface="Times New Roman" pitchFamily="18" charset="0"/>
            </a:endParaRPr>
          </a:p>
        </p:txBody>
      </p:sp>
      <p:sp>
        <p:nvSpPr>
          <p:cNvPr id="17" name="Прямоугольник 16"/>
          <p:cNvSpPr/>
          <p:nvPr/>
        </p:nvSpPr>
        <p:spPr>
          <a:xfrm>
            <a:off x="2544818" y="3817345"/>
            <a:ext cx="1297545" cy="338554"/>
          </a:xfrm>
          <a:prstGeom prst="rect">
            <a:avLst/>
          </a:prstGeom>
        </p:spPr>
        <p:txBody>
          <a:bodyPr wrap="square">
            <a:spAutoFit/>
          </a:bodyPr>
          <a:lstStyle/>
          <a:p>
            <a:pPr lvl="0" algn="just" eaLnBrk="0" fontAlgn="base" hangingPunct="0">
              <a:spcBef>
                <a:spcPct val="0"/>
              </a:spcBef>
              <a:spcAft>
                <a:spcPct val="0"/>
              </a:spcAft>
            </a:pPr>
            <a:r>
              <a:rPr lang="ru-RU" altLang="ru-RU" sz="1600" b="1" dirty="0" smtClean="0">
                <a:solidFill>
                  <a:schemeClr val="tx1">
                    <a:lumMod val="85000"/>
                    <a:lumOff val="15000"/>
                  </a:schemeClr>
                </a:solidFill>
                <a:effectLst>
                  <a:glow rad="101600">
                    <a:schemeClr val="bg1">
                      <a:alpha val="60000"/>
                    </a:schemeClr>
                  </a:glow>
                </a:effectLst>
                <a:latin typeface="Constantia" pitchFamily="18" charset="0"/>
                <a:cs typeface="Times New Roman" pitchFamily="18" charset="0"/>
              </a:rPr>
              <a:t>Зуева А.Ф.</a:t>
            </a:r>
            <a:endParaRPr lang="ru-RU" altLang="ru-RU" sz="1600" b="1" dirty="0">
              <a:solidFill>
                <a:schemeClr val="tx1">
                  <a:lumMod val="85000"/>
                  <a:lumOff val="15000"/>
                </a:schemeClr>
              </a:solidFill>
              <a:effectLst>
                <a:glow rad="101600">
                  <a:schemeClr val="bg1">
                    <a:alpha val="60000"/>
                  </a:schemeClr>
                </a:glow>
              </a:effectLst>
              <a:latin typeface="Constantia" pitchFamily="18" charset="0"/>
              <a:cs typeface="Times New Roman" pitchFamily="18" charset="0"/>
            </a:endParaRPr>
          </a:p>
        </p:txBody>
      </p:sp>
      <p:sp>
        <p:nvSpPr>
          <p:cNvPr id="18" name="Прямоугольник 17"/>
          <p:cNvSpPr/>
          <p:nvPr/>
        </p:nvSpPr>
        <p:spPr>
          <a:xfrm>
            <a:off x="7308304" y="2719900"/>
            <a:ext cx="2051720" cy="338554"/>
          </a:xfrm>
          <a:prstGeom prst="rect">
            <a:avLst/>
          </a:prstGeom>
        </p:spPr>
        <p:txBody>
          <a:bodyPr wrap="square">
            <a:spAutoFit/>
          </a:bodyPr>
          <a:lstStyle/>
          <a:p>
            <a:pPr lvl="0" algn="just" eaLnBrk="0" fontAlgn="base" hangingPunct="0">
              <a:spcBef>
                <a:spcPct val="0"/>
              </a:spcBef>
              <a:spcAft>
                <a:spcPct val="0"/>
              </a:spcAft>
            </a:pPr>
            <a:r>
              <a:rPr lang="ru-RU" altLang="ru-RU" sz="1600" b="1" dirty="0" err="1" smtClean="0">
                <a:solidFill>
                  <a:schemeClr val="tx1">
                    <a:lumMod val="85000"/>
                    <a:lumOff val="15000"/>
                  </a:schemeClr>
                </a:solidFill>
                <a:effectLst>
                  <a:glow rad="101600">
                    <a:schemeClr val="bg1">
                      <a:alpha val="60000"/>
                    </a:schemeClr>
                  </a:glow>
                </a:effectLst>
                <a:latin typeface="Constantia" pitchFamily="18" charset="0"/>
                <a:cs typeface="Times New Roman" pitchFamily="18" charset="0"/>
              </a:rPr>
              <a:t>Молостова</a:t>
            </a:r>
            <a:r>
              <a:rPr lang="ru-RU" altLang="ru-RU" sz="1600" b="1" dirty="0" smtClean="0">
                <a:solidFill>
                  <a:schemeClr val="tx1">
                    <a:lumMod val="85000"/>
                    <a:lumOff val="15000"/>
                  </a:schemeClr>
                </a:solidFill>
                <a:effectLst>
                  <a:glow rad="101600">
                    <a:schemeClr val="bg1">
                      <a:alpha val="60000"/>
                    </a:schemeClr>
                  </a:glow>
                </a:effectLst>
                <a:latin typeface="Constantia" pitchFamily="18" charset="0"/>
                <a:cs typeface="Times New Roman" pitchFamily="18" charset="0"/>
              </a:rPr>
              <a:t> А.А.</a:t>
            </a:r>
            <a:endParaRPr lang="ru-RU" altLang="ru-RU" sz="1600" b="1" dirty="0">
              <a:solidFill>
                <a:schemeClr val="tx1">
                  <a:lumMod val="85000"/>
                  <a:lumOff val="15000"/>
                </a:schemeClr>
              </a:solidFill>
              <a:effectLst>
                <a:glow rad="101600">
                  <a:schemeClr val="bg1">
                    <a:alpha val="60000"/>
                  </a:schemeClr>
                </a:glow>
              </a:effectLst>
              <a:latin typeface="Constantia" pitchFamily="18" charset="0"/>
              <a:cs typeface="Times New Roman" pitchFamily="18" charset="0"/>
            </a:endParaRPr>
          </a:p>
        </p:txBody>
      </p:sp>
      <p:sp>
        <p:nvSpPr>
          <p:cNvPr id="19" name="Прямоугольник 18"/>
          <p:cNvSpPr/>
          <p:nvPr/>
        </p:nvSpPr>
        <p:spPr>
          <a:xfrm>
            <a:off x="7059413" y="3807010"/>
            <a:ext cx="1941571" cy="338554"/>
          </a:xfrm>
          <a:prstGeom prst="rect">
            <a:avLst/>
          </a:prstGeom>
        </p:spPr>
        <p:txBody>
          <a:bodyPr wrap="square">
            <a:spAutoFit/>
          </a:bodyPr>
          <a:lstStyle/>
          <a:p>
            <a:pPr lvl="0" algn="just" eaLnBrk="0" fontAlgn="base" hangingPunct="0">
              <a:spcBef>
                <a:spcPct val="0"/>
              </a:spcBef>
              <a:spcAft>
                <a:spcPct val="0"/>
              </a:spcAft>
            </a:pPr>
            <a:r>
              <a:rPr lang="ru-RU" altLang="ru-RU" sz="1600" b="1" dirty="0" err="1" smtClean="0">
                <a:solidFill>
                  <a:schemeClr val="tx1">
                    <a:lumMod val="85000"/>
                    <a:lumOff val="15000"/>
                  </a:schemeClr>
                </a:solidFill>
                <a:effectLst>
                  <a:glow rad="101600">
                    <a:schemeClr val="bg1">
                      <a:alpha val="60000"/>
                    </a:schemeClr>
                  </a:glow>
                </a:effectLst>
                <a:latin typeface="Constantia" pitchFamily="18" charset="0"/>
                <a:cs typeface="Times New Roman" pitchFamily="18" charset="0"/>
              </a:rPr>
              <a:t>Копотилова</a:t>
            </a:r>
            <a:r>
              <a:rPr lang="ru-RU" altLang="ru-RU" sz="1600" b="1" dirty="0" smtClean="0">
                <a:solidFill>
                  <a:schemeClr val="tx1">
                    <a:lumMod val="85000"/>
                    <a:lumOff val="15000"/>
                  </a:schemeClr>
                </a:solidFill>
                <a:effectLst>
                  <a:glow rad="101600">
                    <a:schemeClr val="bg1">
                      <a:alpha val="60000"/>
                    </a:schemeClr>
                  </a:glow>
                </a:effectLst>
                <a:latin typeface="Constantia" pitchFamily="18" charset="0"/>
                <a:cs typeface="Times New Roman" pitchFamily="18" charset="0"/>
              </a:rPr>
              <a:t> Е.Г.</a:t>
            </a:r>
            <a:endParaRPr lang="ru-RU" altLang="ru-RU" sz="1600" b="1" dirty="0">
              <a:solidFill>
                <a:schemeClr val="tx1">
                  <a:lumMod val="85000"/>
                  <a:lumOff val="15000"/>
                </a:schemeClr>
              </a:solidFill>
              <a:effectLst>
                <a:glow rad="101600">
                  <a:schemeClr val="bg1">
                    <a:alpha val="60000"/>
                  </a:schemeClr>
                </a:glow>
              </a:effectLst>
              <a:latin typeface="Constantia" pitchFamily="18" charset="0"/>
              <a:cs typeface="Times New Roman" pitchFamily="18" charset="0"/>
            </a:endParaRPr>
          </a:p>
        </p:txBody>
      </p:sp>
    </p:spTree>
    <p:extLst>
      <p:ext uri="{BB962C8B-B14F-4D97-AF65-F5344CB8AC3E}">
        <p14:creationId xmlns:p14="http://schemas.microsoft.com/office/powerpoint/2010/main" val="1661240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8520" y="188640"/>
            <a:ext cx="8229600" cy="792088"/>
          </a:xfrm>
        </p:spPr>
        <p:txBody>
          <a:bodyPr>
            <a:noAutofit/>
          </a:bodyPr>
          <a:lstStyle/>
          <a:p>
            <a:pPr>
              <a:spcAft>
                <a:spcPts val="0"/>
              </a:spcAft>
            </a:pPr>
            <a:r>
              <a:rPr lang="ru-RU" sz="1800" b="1" dirty="0">
                <a:solidFill>
                  <a:srgbClr val="254061"/>
                </a:solidFill>
                <a:effectLst>
                  <a:glow rad="101600">
                    <a:schemeClr val="bg1">
                      <a:alpha val="60000"/>
                    </a:schemeClr>
                  </a:glow>
                </a:effectLst>
                <a:latin typeface="Constantia"/>
                <a:ea typeface="Calibri"/>
                <a:cs typeface="Times New Roman"/>
              </a:rPr>
              <a:t>За активное участие в решении проблем социально-трудовых отношений организация </a:t>
            </a:r>
            <a:r>
              <a:rPr lang="ru-RU" sz="1800" b="1" dirty="0" smtClean="0">
                <a:solidFill>
                  <a:srgbClr val="254061"/>
                </a:solidFill>
                <a:effectLst>
                  <a:glow rad="101600">
                    <a:schemeClr val="bg1">
                      <a:alpha val="60000"/>
                    </a:schemeClr>
                  </a:glow>
                </a:effectLst>
                <a:latin typeface="Constantia"/>
                <a:ea typeface="Calibri"/>
                <a:cs typeface="Times New Roman"/>
              </a:rPr>
              <a:t>награждена:</a:t>
            </a:r>
            <a:br>
              <a:rPr lang="ru-RU" sz="1800" b="1" dirty="0" smtClean="0">
                <a:solidFill>
                  <a:srgbClr val="254061"/>
                </a:solidFill>
                <a:effectLst>
                  <a:glow rad="101600">
                    <a:schemeClr val="bg1">
                      <a:alpha val="60000"/>
                    </a:schemeClr>
                  </a:glow>
                </a:effectLst>
                <a:latin typeface="Constantia"/>
                <a:ea typeface="Calibri"/>
                <a:cs typeface="Times New Roman"/>
              </a:rPr>
            </a:br>
            <a:r>
              <a:rPr lang="ru-RU" sz="1800" b="1" dirty="0" smtClean="0">
                <a:solidFill>
                  <a:srgbClr val="254061"/>
                </a:solidFill>
                <a:effectLst>
                  <a:glow rad="101600">
                    <a:schemeClr val="bg1">
                      <a:alpha val="60000"/>
                    </a:schemeClr>
                  </a:glow>
                </a:effectLst>
                <a:latin typeface="Constantia"/>
                <a:ea typeface="Calibri"/>
                <a:cs typeface="Times New Roman"/>
              </a:rPr>
              <a:t> </a:t>
            </a:r>
            <a:endParaRPr lang="ru-RU" sz="1800" dirty="0">
              <a:effectLst>
                <a:glow rad="101600">
                  <a:schemeClr val="bg1">
                    <a:alpha val="60000"/>
                  </a:schemeClr>
                </a:glow>
              </a:effectLst>
              <a:ea typeface="Calibri"/>
              <a:cs typeface="Times New Roman"/>
            </a:endParaRPr>
          </a:p>
        </p:txBody>
      </p:sp>
      <p:sp>
        <p:nvSpPr>
          <p:cNvPr id="3" name="Прямоугольник 2"/>
          <p:cNvSpPr/>
          <p:nvPr/>
        </p:nvSpPr>
        <p:spPr>
          <a:xfrm>
            <a:off x="395536" y="4293096"/>
            <a:ext cx="8496944" cy="780727"/>
          </a:xfrm>
          <a:prstGeom prst="rect">
            <a:avLst/>
          </a:prstGeom>
        </p:spPr>
        <p:txBody>
          <a:bodyPr wrap="square">
            <a:spAutoFit/>
          </a:bodyPr>
          <a:lstStyle/>
          <a:p>
            <a:pPr algn="just">
              <a:lnSpc>
                <a:spcPct val="115000"/>
              </a:lnSpc>
              <a:spcAft>
                <a:spcPts val="1000"/>
              </a:spcAft>
            </a:pPr>
            <a:r>
              <a:rPr lang="ru-RU" sz="1600" b="1" dirty="0">
                <a:solidFill>
                  <a:srgbClr val="17375E"/>
                </a:solidFill>
                <a:latin typeface="Constantia"/>
                <a:ea typeface="Times New Roman"/>
                <a:cs typeface="Times New Roman"/>
              </a:rPr>
              <a:t> </a:t>
            </a:r>
            <a:endParaRPr lang="ru-RU" sz="1600" b="1" dirty="0" smtClean="0">
              <a:solidFill>
                <a:srgbClr val="17375E"/>
              </a:solidFill>
              <a:latin typeface="Constantia"/>
              <a:ea typeface="Times New Roman"/>
              <a:cs typeface="Times New Roman"/>
            </a:endParaRPr>
          </a:p>
          <a:p>
            <a:pPr algn="just">
              <a:spcAft>
                <a:spcPts val="0"/>
              </a:spcAft>
            </a:pPr>
            <a:r>
              <a:rPr lang="ru-RU" b="1" dirty="0">
                <a:solidFill>
                  <a:srgbClr val="17375E"/>
                </a:solidFill>
                <a:latin typeface="Constantia"/>
                <a:ea typeface="Calibri"/>
                <a:cs typeface="Times New Roman"/>
              </a:rPr>
              <a:t> </a:t>
            </a:r>
            <a:endParaRPr lang="ru-RU" sz="1400" dirty="0">
              <a:ea typeface="Calibri"/>
              <a:cs typeface="Times New Roman"/>
            </a:endParaRPr>
          </a:p>
        </p:txBody>
      </p:sp>
      <p:pic>
        <p:nvPicPr>
          <p:cNvPr id="5122" name="Picture 2"/>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6228184" y="2550356"/>
            <a:ext cx="2735585" cy="3770899"/>
          </a:xfrm>
          <a:prstGeom prst="rect">
            <a:avLst/>
          </a:prstGeom>
          <a:ln w="19050" cap="sq">
            <a:solidFill>
              <a:srgbClr val="C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5123" name="Picture 3" descr="C:\Users\Директор\Desktop\смотр конкурс 2017\диплом 2.jpg"/>
          <p:cNvPicPr>
            <a:picLocks noChangeAspect="1" noChangeArrowheads="1"/>
          </p:cNvPicPr>
          <p:nvPr/>
        </p:nvPicPr>
        <p:blipFill>
          <a:blip r:embed="rId5" cstate="print">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395536" y="2602420"/>
            <a:ext cx="2572228" cy="3635954"/>
          </a:xfrm>
          <a:prstGeom prst="rect">
            <a:avLst/>
          </a:prstGeom>
          <a:ln w="19050" cap="sq">
            <a:solidFill>
              <a:srgbClr val="C00000"/>
            </a:solidFill>
            <a:prstDash val="solid"/>
            <a:miter lim="800000"/>
          </a:ln>
          <a:effectLst>
            <a:outerShdw blurRad="50800" dist="38100" dir="2700000" algn="tl" rotWithShape="0">
              <a:srgbClr val="000000">
                <a:alpha val="43000"/>
              </a:srgbClr>
            </a:outerShdw>
          </a:effectLst>
          <a:extLst/>
        </p:spPr>
      </p:pic>
      <p:pic>
        <p:nvPicPr>
          <p:cNvPr id="5124"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75856" y="2924943"/>
            <a:ext cx="2667372" cy="3774583"/>
          </a:xfrm>
          <a:prstGeom prst="rect">
            <a:avLst/>
          </a:prstGeom>
          <a:ln w="19050" cap="sq">
            <a:solidFill>
              <a:srgbClr val="C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4" name="Прямоугольник 3"/>
          <p:cNvSpPr/>
          <p:nvPr/>
        </p:nvSpPr>
        <p:spPr>
          <a:xfrm>
            <a:off x="107504" y="836712"/>
            <a:ext cx="8347995" cy="1569660"/>
          </a:xfrm>
          <a:prstGeom prst="rect">
            <a:avLst/>
          </a:prstGeom>
        </p:spPr>
        <p:txBody>
          <a:bodyPr wrap="square">
            <a:spAutoFit/>
          </a:bodyPr>
          <a:lstStyle/>
          <a:p>
            <a:pPr marL="285750" indent="-285750">
              <a:buClr>
                <a:srgbClr val="C00000"/>
              </a:buClr>
              <a:buSzPct val="70000"/>
              <a:buFont typeface="Wingdings" pitchFamily="2" charset="2"/>
              <a:buChar char="q"/>
            </a:pPr>
            <a:r>
              <a:rPr lang="ru-RU" sz="1600" b="1" dirty="0" smtClean="0">
                <a:solidFill>
                  <a:srgbClr val="002060"/>
                </a:solidFill>
                <a:effectLst>
                  <a:glow rad="101600">
                    <a:prstClr val="white">
                      <a:alpha val="60000"/>
                    </a:prstClr>
                  </a:glow>
                </a:effectLst>
                <a:latin typeface="Constantia"/>
                <a:ea typeface="Calibri"/>
                <a:cs typeface="Times New Roman"/>
              </a:rPr>
              <a:t>Дипломом в смотре-конкурсе на лучшую организацию работы в области охраны труда и регулирования социально-трудовых отношений в ХМАО-Югре, 2014 год.</a:t>
            </a:r>
          </a:p>
          <a:p>
            <a:pPr marL="285750" indent="-285750">
              <a:buClr>
                <a:srgbClr val="C00000"/>
              </a:buClr>
              <a:buSzPct val="70000"/>
              <a:buFont typeface="Wingdings" pitchFamily="2" charset="2"/>
              <a:buChar char="q"/>
            </a:pPr>
            <a:r>
              <a:rPr lang="ru-RU" sz="1600" b="1" dirty="0" smtClean="0">
                <a:solidFill>
                  <a:srgbClr val="002060"/>
                </a:solidFill>
                <a:effectLst>
                  <a:glow rad="101600">
                    <a:prstClr val="white">
                      <a:alpha val="60000"/>
                    </a:prstClr>
                  </a:glow>
                </a:effectLst>
                <a:latin typeface="Constantia"/>
                <a:ea typeface="Calibri"/>
                <a:cs typeface="Times New Roman"/>
              </a:rPr>
              <a:t>Сертификатом </a:t>
            </a:r>
            <a:r>
              <a:rPr lang="ru-RU" sz="1600" b="1" dirty="0">
                <a:solidFill>
                  <a:srgbClr val="002060"/>
                </a:solidFill>
                <a:effectLst>
                  <a:glow rad="101600">
                    <a:prstClr val="white">
                      <a:alpha val="60000"/>
                    </a:prstClr>
                  </a:glow>
                </a:effectLst>
                <a:latin typeface="Constantia"/>
                <a:ea typeface="Calibri"/>
                <a:cs typeface="Times New Roman"/>
              </a:rPr>
              <a:t>доверия работодателю Министерства труда и социальной защиты РФ, в рамках проекта «Декларирование деятельности предприятия по реализации трудовых прав работников и работодателей</a:t>
            </a:r>
            <a:r>
              <a:rPr lang="ru-RU" sz="1600" b="1" dirty="0" smtClean="0">
                <a:solidFill>
                  <a:srgbClr val="002060"/>
                </a:solidFill>
                <a:effectLst>
                  <a:glow rad="101600">
                    <a:prstClr val="white">
                      <a:alpha val="60000"/>
                    </a:prstClr>
                  </a:glow>
                </a:effectLst>
                <a:latin typeface="Constantia"/>
                <a:ea typeface="Calibri"/>
                <a:cs typeface="Times New Roman"/>
              </a:rPr>
              <a:t>», 2015 </a:t>
            </a:r>
            <a:r>
              <a:rPr lang="ru-RU" sz="1600" b="1" dirty="0">
                <a:solidFill>
                  <a:srgbClr val="002060"/>
                </a:solidFill>
                <a:effectLst>
                  <a:glow rad="101600">
                    <a:prstClr val="white">
                      <a:alpha val="60000"/>
                    </a:prstClr>
                  </a:glow>
                </a:effectLst>
                <a:latin typeface="Constantia"/>
                <a:ea typeface="Calibri"/>
                <a:cs typeface="Times New Roman"/>
              </a:rPr>
              <a:t>год</a:t>
            </a:r>
            <a:r>
              <a:rPr lang="ru-RU" sz="1600" b="1" dirty="0" smtClean="0">
                <a:solidFill>
                  <a:srgbClr val="002060"/>
                </a:solidFill>
                <a:effectLst>
                  <a:glow rad="101600">
                    <a:prstClr val="white">
                      <a:alpha val="60000"/>
                    </a:prstClr>
                  </a:glow>
                </a:effectLst>
                <a:latin typeface="Constantia"/>
                <a:ea typeface="Calibri"/>
                <a:cs typeface="Times New Roman"/>
              </a:rPr>
              <a:t>.</a:t>
            </a:r>
            <a:endParaRPr lang="ru-RU" sz="1600" dirty="0">
              <a:solidFill>
                <a:srgbClr val="002060"/>
              </a:solidFill>
            </a:endParaRPr>
          </a:p>
        </p:txBody>
      </p:sp>
      <p:pic>
        <p:nvPicPr>
          <p:cNvPr id="8" name="Рисунок 7"/>
          <p:cNvPicPr>
            <a:picLocks noChangeAspect="1"/>
          </p:cNvPicPr>
          <p:nvPr/>
        </p:nvPicPr>
        <p:blipFill>
          <a:blip r:embed="rId8" cstate="print">
            <a:extLst>
              <a:ext uri="{BEBA8EAE-BF5A-486C-A8C5-ECC9F3942E4B}">
                <a14:imgProps xmlns:a14="http://schemas.microsoft.com/office/drawing/2010/main">
                  <a14:imgLayer r:embed="rId9">
                    <a14:imgEffect>
                      <a14:artisticCrisscrossEtching/>
                    </a14:imgEffect>
                    <a14:imgEffect>
                      <a14:colorTemperature colorTemp="5875"/>
                    </a14:imgEffect>
                    <a14:imgEffect>
                      <a14:saturation sat="105000"/>
                    </a14:imgEffect>
                  </a14:imgLayer>
                </a14:imgProps>
              </a:ext>
              <a:ext uri="{28A0092B-C50C-407E-A947-70E740481C1C}">
                <a14:useLocalDpi xmlns:a14="http://schemas.microsoft.com/office/drawing/2010/main" val="0"/>
              </a:ext>
            </a:extLst>
          </a:blip>
          <a:stretch>
            <a:fillRect/>
          </a:stretch>
        </p:blipFill>
        <p:spPr>
          <a:xfrm>
            <a:off x="7811856" y="147881"/>
            <a:ext cx="1295415" cy="1264895"/>
          </a:xfrm>
          <a:prstGeom prst="rect">
            <a:avLst/>
          </a:prstGeom>
        </p:spPr>
      </p:pic>
    </p:spTree>
    <p:extLst>
      <p:ext uri="{BB962C8B-B14F-4D97-AF65-F5344CB8AC3E}">
        <p14:creationId xmlns:p14="http://schemas.microsoft.com/office/powerpoint/2010/main" val="2141301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512" y="332656"/>
            <a:ext cx="7343038" cy="634082"/>
          </a:xfrm>
        </p:spPr>
        <p:txBody>
          <a:bodyPr>
            <a:normAutofit fontScale="90000"/>
          </a:bodyPr>
          <a:lstStyle/>
          <a:p>
            <a:pPr indent="450215" algn="just" hangingPunct="0">
              <a:spcAft>
                <a:spcPts val="0"/>
              </a:spcAft>
            </a:pPr>
            <a:r>
              <a:rPr lang="ru-RU" sz="2000" b="1" kern="1400" dirty="0">
                <a:solidFill>
                  <a:schemeClr val="tx2">
                    <a:lumMod val="75000"/>
                  </a:schemeClr>
                </a:solidFill>
                <a:effectLst>
                  <a:glow rad="101600">
                    <a:schemeClr val="bg1">
                      <a:alpha val="60000"/>
                    </a:schemeClr>
                  </a:glow>
                </a:effectLst>
                <a:latin typeface="Constantia" pitchFamily="18" charset="0"/>
                <a:ea typeface="Times New Roman"/>
              </a:rPr>
              <a:t>По рекомендации </a:t>
            </a:r>
            <a:r>
              <a:rPr lang="ru-RU" sz="2000" b="1" kern="1400" dirty="0" smtClean="0">
                <a:solidFill>
                  <a:schemeClr val="tx2">
                    <a:lumMod val="75000"/>
                  </a:schemeClr>
                </a:solidFill>
                <a:effectLst>
                  <a:glow rad="101600">
                    <a:schemeClr val="bg1">
                      <a:alpha val="60000"/>
                    </a:schemeClr>
                  </a:glow>
                </a:effectLst>
                <a:latin typeface="Constantia" pitchFamily="18" charset="0"/>
                <a:ea typeface="Times New Roman"/>
              </a:rPr>
              <a:t>Департамента </a:t>
            </a:r>
            <a:r>
              <a:rPr lang="ru-RU" sz="2000" b="1" kern="1400" dirty="0">
                <a:solidFill>
                  <a:schemeClr val="tx2">
                    <a:lumMod val="75000"/>
                  </a:schemeClr>
                </a:solidFill>
                <a:effectLst>
                  <a:glow rad="101600">
                    <a:schemeClr val="bg1">
                      <a:alpha val="60000"/>
                    </a:schemeClr>
                  </a:glow>
                </a:effectLst>
                <a:latin typeface="Constantia" pitchFamily="18" charset="0"/>
                <a:ea typeface="Times New Roman"/>
              </a:rPr>
              <a:t>образования и молодёжной политики ХМАО-Югры образовательная организация внесена </a:t>
            </a:r>
            <a:r>
              <a:rPr lang="ru-RU" sz="2000" b="1" kern="1400" dirty="0" smtClean="0">
                <a:solidFill>
                  <a:schemeClr val="tx2">
                    <a:lumMod val="75000"/>
                  </a:schemeClr>
                </a:solidFill>
                <a:effectLst>
                  <a:glow rad="101600">
                    <a:schemeClr val="bg1">
                      <a:alpha val="60000"/>
                    </a:schemeClr>
                  </a:glow>
                </a:effectLst>
                <a:latin typeface="Constantia" pitchFamily="18" charset="0"/>
                <a:ea typeface="Times New Roman"/>
              </a:rPr>
              <a:t>в: </a:t>
            </a:r>
            <a:endParaRPr lang="ru-RU" sz="1600" b="1" kern="1400" dirty="0">
              <a:solidFill>
                <a:schemeClr val="tx2">
                  <a:lumMod val="75000"/>
                </a:schemeClr>
              </a:solidFill>
              <a:effectLst>
                <a:glow rad="101600">
                  <a:schemeClr val="bg1">
                    <a:alpha val="60000"/>
                  </a:schemeClr>
                </a:glow>
              </a:effectLst>
              <a:latin typeface="Constantia" pitchFamily="18" charset="0"/>
              <a:ea typeface="Times New Roman"/>
            </a:endParaRPr>
          </a:p>
        </p:txBody>
      </p:sp>
      <p:sp>
        <p:nvSpPr>
          <p:cNvPr id="3" name="Прямоугольник 2"/>
          <p:cNvSpPr/>
          <p:nvPr/>
        </p:nvSpPr>
        <p:spPr>
          <a:xfrm>
            <a:off x="395536" y="4293096"/>
            <a:ext cx="8496944" cy="780727"/>
          </a:xfrm>
          <a:prstGeom prst="rect">
            <a:avLst/>
          </a:prstGeom>
        </p:spPr>
        <p:txBody>
          <a:bodyPr wrap="square">
            <a:spAutoFit/>
          </a:bodyPr>
          <a:lstStyle/>
          <a:p>
            <a:pPr algn="just">
              <a:lnSpc>
                <a:spcPct val="115000"/>
              </a:lnSpc>
              <a:spcAft>
                <a:spcPts val="1000"/>
              </a:spcAft>
            </a:pPr>
            <a:r>
              <a:rPr lang="ru-RU" sz="1600" b="1" dirty="0">
                <a:solidFill>
                  <a:srgbClr val="17375E"/>
                </a:solidFill>
                <a:latin typeface="Constantia"/>
                <a:ea typeface="Times New Roman"/>
                <a:cs typeface="Times New Roman"/>
              </a:rPr>
              <a:t> </a:t>
            </a:r>
            <a:endParaRPr lang="ru-RU" sz="1600" b="1" dirty="0" smtClean="0">
              <a:solidFill>
                <a:srgbClr val="17375E"/>
              </a:solidFill>
              <a:latin typeface="Constantia"/>
              <a:ea typeface="Times New Roman"/>
              <a:cs typeface="Times New Roman"/>
            </a:endParaRPr>
          </a:p>
          <a:p>
            <a:pPr algn="just">
              <a:spcAft>
                <a:spcPts val="0"/>
              </a:spcAft>
            </a:pPr>
            <a:r>
              <a:rPr lang="ru-RU" b="1" dirty="0">
                <a:solidFill>
                  <a:srgbClr val="17375E"/>
                </a:solidFill>
                <a:latin typeface="Constantia"/>
                <a:ea typeface="Calibri"/>
                <a:cs typeface="Times New Roman"/>
              </a:rPr>
              <a:t> </a:t>
            </a:r>
            <a:endParaRPr lang="ru-RU" sz="1400" dirty="0">
              <a:ea typeface="Calibri"/>
              <a:cs typeface="Times New Roman"/>
            </a:endParaRPr>
          </a:p>
        </p:txBody>
      </p:sp>
      <p:pic>
        <p:nvPicPr>
          <p:cNvPr id="6147" name="Picture 3" descr="C:\Users\Директор\Desktop\смотр конкурс 2017\DSC01778.JPG"/>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5337484" y="1737005"/>
            <a:ext cx="3915036" cy="522004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179512" y="1103456"/>
            <a:ext cx="8136904" cy="646331"/>
          </a:xfrm>
          <a:prstGeom prst="rect">
            <a:avLst/>
          </a:prstGeom>
        </p:spPr>
        <p:txBody>
          <a:bodyPr wrap="square">
            <a:spAutoFit/>
          </a:bodyPr>
          <a:lstStyle/>
          <a:p>
            <a:pPr marL="342900" indent="-342900">
              <a:buClr>
                <a:srgbClr val="C00000"/>
              </a:buClr>
              <a:buSzPct val="70000"/>
              <a:buFont typeface="Wingdings" pitchFamily="2" charset="2"/>
              <a:buChar char="q"/>
            </a:pPr>
            <a:r>
              <a:rPr lang="ru-RU" b="1" kern="1400" dirty="0">
                <a:solidFill>
                  <a:srgbClr val="1F497D">
                    <a:lumMod val="75000"/>
                  </a:srgbClr>
                </a:solidFill>
                <a:effectLst>
                  <a:glow rad="101600">
                    <a:prstClr val="white">
                      <a:alpha val="60000"/>
                    </a:prstClr>
                  </a:glow>
                </a:effectLst>
                <a:latin typeface="Constantia" pitchFamily="18" charset="0"/>
                <a:ea typeface="Times New Roman"/>
                <a:cs typeface="+mj-cs"/>
              </a:rPr>
              <a:t>энциклопедию </a:t>
            </a:r>
            <a:r>
              <a:rPr lang="ru-RU" b="1" kern="1400" dirty="0">
                <a:solidFill>
                  <a:srgbClr val="C00000"/>
                </a:solidFill>
                <a:effectLst>
                  <a:glow rad="101600">
                    <a:prstClr val="white">
                      <a:alpha val="60000"/>
                    </a:prstClr>
                  </a:glow>
                </a:effectLst>
                <a:latin typeface="Constantia" pitchFamily="18" charset="0"/>
                <a:ea typeface="Times New Roman"/>
                <a:cs typeface="+mj-cs"/>
              </a:rPr>
              <a:t>Российских побед</a:t>
            </a:r>
            <a:r>
              <a:rPr lang="ru-RU" b="1" kern="1400" dirty="0">
                <a:solidFill>
                  <a:srgbClr val="1F497D">
                    <a:lumMod val="75000"/>
                  </a:srgbClr>
                </a:solidFill>
                <a:effectLst>
                  <a:glow rad="101600">
                    <a:prstClr val="white">
                      <a:alpha val="60000"/>
                    </a:prstClr>
                  </a:glow>
                </a:effectLst>
                <a:latin typeface="Constantia" pitchFamily="18" charset="0"/>
                <a:ea typeface="Times New Roman"/>
                <a:cs typeface="+mj-cs"/>
              </a:rPr>
              <a:t>, 2015 </a:t>
            </a:r>
            <a:r>
              <a:rPr lang="ru-RU" b="1" kern="1400" dirty="0" smtClean="0">
                <a:solidFill>
                  <a:srgbClr val="1F497D">
                    <a:lumMod val="75000"/>
                  </a:srgbClr>
                </a:solidFill>
                <a:effectLst>
                  <a:glow rad="101600">
                    <a:prstClr val="white">
                      <a:alpha val="60000"/>
                    </a:prstClr>
                  </a:glow>
                </a:effectLst>
                <a:latin typeface="Constantia" pitchFamily="18" charset="0"/>
                <a:ea typeface="Times New Roman"/>
                <a:cs typeface="+mj-cs"/>
              </a:rPr>
              <a:t>год;</a:t>
            </a:r>
          </a:p>
          <a:p>
            <a:pPr marL="342900" indent="-342900">
              <a:buClr>
                <a:srgbClr val="C00000"/>
              </a:buClr>
              <a:buSzPct val="70000"/>
              <a:buFont typeface="Wingdings" pitchFamily="2" charset="2"/>
              <a:buChar char="q"/>
            </a:pPr>
            <a:r>
              <a:rPr lang="ru-RU" b="1" kern="1400" dirty="0" smtClean="0">
                <a:solidFill>
                  <a:srgbClr val="1F497D">
                    <a:lumMod val="75000"/>
                  </a:srgbClr>
                </a:solidFill>
                <a:effectLst>
                  <a:glow rad="101600">
                    <a:prstClr val="white">
                      <a:alpha val="60000"/>
                    </a:prstClr>
                  </a:glow>
                </a:effectLst>
                <a:latin typeface="Constantia" pitchFamily="18" charset="0"/>
                <a:ea typeface="Times New Roman"/>
                <a:cs typeface="+mj-cs"/>
              </a:rPr>
              <a:t>большую </a:t>
            </a:r>
            <a:r>
              <a:rPr lang="ru-RU" b="1" kern="1400" dirty="0">
                <a:solidFill>
                  <a:srgbClr val="1F497D">
                    <a:lumMod val="75000"/>
                  </a:srgbClr>
                </a:solidFill>
                <a:effectLst>
                  <a:glow rad="101600">
                    <a:prstClr val="white">
                      <a:alpha val="60000"/>
                    </a:prstClr>
                  </a:glow>
                </a:effectLst>
                <a:latin typeface="Constantia" pitchFamily="18" charset="0"/>
                <a:ea typeface="Times New Roman"/>
                <a:cs typeface="+mj-cs"/>
              </a:rPr>
              <a:t>международную энциклопедию </a:t>
            </a:r>
            <a:r>
              <a:rPr lang="ru-RU" b="1" kern="1400" dirty="0">
                <a:solidFill>
                  <a:srgbClr val="C00000"/>
                </a:solidFill>
                <a:effectLst>
                  <a:glow rad="101600">
                    <a:prstClr val="white">
                      <a:alpha val="60000"/>
                    </a:prstClr>
                  </a:glow>
                </a:effectLst>
                <a:latin typeface="Constantia" pitchFamily="18" charset="0"/>
                <a:ea typeface="Times New Roman"/>
                <a:cs typeface="+mj-cs"/>
              </a:rPr>
              <a:t>«Лучшие люди»</a:t>
            </a:r>
            <a:r>
              <a:rPr lang="ru-RU" b="1" kern="1400" dirty="0">
                <a:solidFill>
                  <a:srgbClr val="1F497D">
                    <a:lumMod val="75000"/>
                  </a:srgbClr>
                </a:solidFill>
                <a:effectLst>
                  <a:glow rad="101600">
                    <a:prstClr val="white">
                      <a:alpha val="60000"/>
                    </a:prstClr>
                  </a:glow>
                </a:effectLst>
                <a:latin typeface="Constantia" pitchFamily="18" charset="0"/>
                <a:ea typeface="Times New Roman"/>
                <a:cs typeface="+mj-cs"/>
              </a:rPr>
              <a:t>, 2017 год.</a:t>
            </a:r>
            <a:endParaRPr lang="ru-RU" dirty="0"/>
          </a:p>
        </p:txBody>
      </p:sp>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9552" y="1749787"/>
            <a:ext cx="3384376" cy="2394251"/>
          </a:xfrm>
          <a:prstGeom prst="rect">
            <a:avLst/>
          </a:prstGeom>
          <a:ln w="19050" cap="sq">
            <a:solidFill>
              <a:srgbClr val="002060"/>
            </a:solidFill>
            <a:prstDash val="solid"/>
            <a:miter lim="800000"/>
          </a:ln>
          <a:effectLst>
            <a:outerShdw blurRad="50800" dist="38100" dir="2700000" algn="tl" rotWithShape="0">
              <a:srgbClr val="000000">
                <a:alpha val="43000"/>
              </a:srgbClr>
            </a:outerShdw>
          </a:effectLst>
        </p:spPr>
      </p:pic>
      <p:pic>
        <p:nvPicPr>
          <p:cNvPr id="6146" name="Picture 2" descr="C:\Users\Директор\Desktop\смотр конкурс 2017\DSC01780.JPG"/>
          <p:cNvPicPr>
            <a:picLocks noChangeAspect="1" noChangeArrowheads="1"/>
          </p:cNvPicPr>
          <p:nvPr/>
        </p:nvPicPr>
        <p:blipFill>
          <a:blip r:embed="rId5" cstate="print">
            <a:extLst>
              <a:ext uri="{BEBA8EAE-BF5A-486C-A8C5-ECC9F3942E4B}">
                <a14:imgProps xmlns:a14="http://schemas.microsoft.com/office/drawing/2010/main">
                  <a14:imgLayer r:embed="rId6">
                    <a14:imgEffect>
                      <a14:sharpenSoften amount="2500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2987824" y="4144038"/>
            <a:ext cx="3096476" cy="267803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9513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80528" y="260648"/>
            <a:ext cx="8280921" cy="864096"/>
          </a:xfrm>
        </p:spPr>
        <p:txBody>
          <a:bodyPr>
            <a:normAutofit fontScale="90000"/>
          </a:bodyPr>
          <a:lstStyle/>
          <a:p>
            <a:pPr lvl="0">
              <a:lnSpc>
                <a:spcPct val="115000"/>
              </a:lnSpc>
              <a:spcBef>
                <a:spcPct val="20000"/>
              </a:spcBef>
              <a:spcAft>
                <a:spcPts val="1000"/>
              </a:spcAft>
            </a:pPr>
            <a:r>
              <a:rPr lang="ru-RU" sz="2000" b="1" dirty="0" smtClean="0">
                <a:solidFill>
                  <a:srgbClr val="002060"/>
                </a:solidFill>
                <a:latin typeface="Constantia"/>
                <a:ea typeface="Times New Roman"/>
                <a:cs typeface="Times New Roman"/>
              </a:rPr>
              <a:t/>
            </a:r>
            <a:br>
              <a:rPr lang="ru-RU" sz="2000" b="1" dirty="0" smtClean="0">
                <a:solidFill>
                  <a:srgbClr val="002060"/>
                </a:solidFill>
                <a:latin typeface="Constantia"/>
                <a:ea typeface="Times New Roman"/>
                <a:cs typeface="Times New Roman"/>
              </a:rPr>
            </a:br>
            <a:r>
              <a:rPr lang="ru-RU" sz="2200" b="1" dirty="0" smtClean="0">
                <a:solidFill>
                  <a:srgbClr val="002060"/>
                </a:solidFill>
                <a:effectLst>
                  <a:glow rad="101600">
                    <a:schemeClr val="bg1">
                      <a:alpha val="60000"/>
                    </a:schemeClr>
                  </a:glow>
                </a:effectLst>
                <a:latin typeface="Constantia"/>
                <a:ea typeface="Times New Roman"/>
                <a:cs typeface="Times New Roman"/>
              </a:rPr>
              <a:t>Первым </a:t>
            </a:r>
            <a:r>
              <a:rPr lang="ru-RU" sz="2200" b="1" dirty="0">
                <a:solidFill>
                  <a:srgbClr val="002060"/>
                </a:solidFill>
                <a:effectLst>
                  <a:glow rad="101600">
                    <a:schemeClr val="bg1">
                      <a:alpha val="60000"/>
                    </a:schemeClr>
                  </a:glow>
                </a:effectLst>
                <a:latin typeface="Constantia"/>
                <a:ea typeface="Times New Roman"/>
                <a:cs typeface="Times New Roman"/>
              </a:rPr>
              <a:t>директором начальной школы была </a:t>
            </a:r>
            <a:r>
              <a:rPr lang="ru-RU" sz="2200" b="1" dirty="0" smtClean="0">
                <a:solidFill>
                  <a:srgbClr val="002060"/>
                </a:solidFill>
                <a:effectLst>
                  <a:glow rad="101600">
                    <a:schemeClr val="bg1">
                      <a:alpha val="60000"/>
                    </a:schemeClr>
                  </a:glow>
                </a:effectLst>
                <a:latin typeface="Constantia"/>
                <a:ea typeface="Times New Roman"/>
                <a:cs typeface="Times New Roman"/>
              </a:rPr>
              <a:t/>
            </a:r>
            <a:br>
              <a:rPr lang="ru-RU" sz="2200" b="1" dirty="0" smtClean="0">
                <a:solidFill>
                  <a:srgbClr val="002060"/>
                </a:solidFill>
                <a:effectLst>
                  <a:glow rad="101600">
                    <a:schemeClr val="bg1">
                      <a:alpha val="60000"/>
                    </a:schemeClr>
                  </a:glow>
                </a:effectLst>
                <a:latin typeface="Constantia"/>
                <a:ea typeface="Times New Roman"/>
                <a:cs typeface="Times New Roman"/>
              </a:rPr>
            </a:br>
            <a:r>
              <a:rPr lang="ru-RU" sz="2200" b="1" dirty="0" err="1" smtClean="0">
                <a:solidFill>
                  <a:srgbClr val="002060"/>
                </a:solidFill>
                <a:effectLst>
                  <a:glow rad="101600">
                    <a:schemeClr val="bg1">
                      <a:alpha val="60000"/>
                    </a:schemeClr>
                  </a:glow>
                </a:effectLst>
                <a:latin typeface="Constantia"/>
                <a:ea typeface="Times New Roman"/>
                <a:cs typeface="Times New Roman"/>
              </a:rPr>
              <a:t>Солодовникова</a:t>
            </a:r>
            <a:r>
              <a:rPr lang="ru-RU" sz="2200" b="1" dirty="0" smtClean="0">
                <a:solidFill>
                  <a:srgbClr val="002060"/>
                </a:solidFill>
                <a:effectLst>
                  <a:glow rad="101600">
                    <a:schemeClr val="bg1">
                      <a:alpha val="60000"/>
                    </a:schemeClr>
                  </a:glow>
                </a:effectLst>
                <a:latin typeface="Constantia"/>
                <a:ea typeface="Times New Roman"/>
                <a:cs typeface="Times New Roman"/>
              </a:rPr>
              <a:t> </a:t>
            </a:r>
            <a:r>
              <a:rPr lang="ru-RU" sz="2200" b="1" dirty="0">
                <a:solidFill>
                  <a:srgbClr val="002060"/>
                </a:solidFill>
                <a:effectLst>
                  <a:glow rad="101600">
                    <a:schemeClr val="bg1">
                      <a:alpha val="60000"/>
                    </a:schemeClr>
                  </a:glow>
                </a:effectLst>
                <a:latin typeface="Constantia"/>
                <a:ea typeface="Times New Roman"/>
                <a:cs typeface="Times New Roman"/>
              </a:rPr>
              <a:t>Роза Иосифовна (1990-1991 учебный год).</a:t>
            </a:r>
            <a:r>
              <a:rPr lang="ru-RU" sz="2200" dirty="0">
                <a:solidFill>
                  <a:srgbClr val="002060"/>
                </a:solidFill>
                <a:effectLst>
                  <a:glow rad="101600">
                    <a:schemeClr val="bg1">
                      <a:alpha val="60000"/>
                    </a:schemeClr>
                  </a:glow>
                </a:effectLst>
                <a:ea typeface="Calibri"/>
                <a:cs typeface="Times New Roman"/>
              </a:rPr>
              <a:t/>
            </a:r>
            <a:br>
              <a:rPr lang="ru-RU" sz="2200" dirty="0">
                <a:solidFill>
                  <a:srgbClr val="002060"/>
                </a:solidFill>
                <a:effectLst>
                  <a:glow rad="101600">
                    <a:schemeClr val="bg1">
                      <a:alpha val="60000"/>
                    </a:schemeClr>
                  </a:glow>
                </a:effectLst>
                <a:ea typeface="Calibri"/>
                <a:cs typeface="Times New Roman"/>
              </a:rPr>
            </a:br>
            <a:endParaRPr lang="ru-RU" sz="2200" b="1" dirty="0">
              <a:solidFill>
                <a:srgbClr val="002060"/>
              </a:solidFill>
              <a:effectLst>
                <a:glow rad="101600">
                  <a:schemeClr val="bg1">
                    <a:alpha val="60000"/>
                  </a:schemeClr>
                </a:glow>
              </a:effectLst>
              <a:latin typeface="Constantia" pitchFamily="18" charset="0"/>
            </a:endParaRPr>
          </a:p>
        </p:txBody>
      </p:sp>
      <p:sp>
        <p:nvSpPr>
          <p:cNvPr id="3" name="Прямоугольник 2"/>
          <p:cNvSpPr/>
          <p:nvPr/>
        </p:nvSpPr>
        <p:spPr>
          <a:xfrm>
            <a:off x="395536" y="4293096"/>
            <a:ext cx="8496944" cy="780727"/>
          </a:xfrm>
          <a:prstGeom prst="rect">
            <a:avLst/>
          </a:prstGeom>
        </p:spPr>
        <p:txBody>
          <a:bodyPr wrap="square">
            <a:spAutoFit/>
          </a:bodyPr>
          <a:lstStyle/>
          <a:p>
            <a:pPr algn="just">
              <a:lnSpc>
                <a:spcPct val="115000"/>
              </a:lnSpc>
              <a:spcAft>
                <a:spcPts val="1000"/>
              </a:spcAft>
            </a:pPr>
            <a:r>
              <a:rPr lang="ru-RU" sz="1600" b="1" dirty="0">
                <a:solidFill>
                  <a:srgbClr val="17375E"/>
                </a:solidFill>
                <a:latin typeface="Constantia"/>
                <a:ea typeface="Times New Roman"/>
                <a:cs typeface="Times New Roman"/>
              </a:rPr>
              <a:t> </a:t>
            </a:r>
            <a:endParaRPr lang="ru-RU" sz="1600" b="1" dirty="0" smtClean="0">
              <a:solidFill>
                <a:srgbClr val="17375E"/>
              </a:solidFill>
              <a:latin typeface="Constantia"/>
              <a:ea typeface="Times New Roman"/>
              <a:cs typeface="Times New Roman"/>
            </a:endParaRPr>
          </a:p>
          <a:p>
            <a:pPr algn="just">
              <a:spcAft>
                <a:spcPts val="0"/>
              </a:spcAft>
            </a:pPr>
            <a:r>
              <a:rPr lang="ru-RU" b="1" dirty="0">
                <a:solidFill>
                  <a:srgbClr val="17375E"/>
                </a:solidFill>
                <a:latin typeface="Constantia"/>
                <a:ea typeface="Calibri"/>
                <a:cs typeface="Times New Roman"/>
              </a:rPr>
              <a:t> </a:t>
            </a:r>
            <a:endParaRPr lang="ru-RU" sz="1400" dirty="0">
              <a:ea typeface="Calibri"/>
              <a:cs typeface="Times New Roman"/>
            </a:endParaRPr>
          </a:p>
        </p:txBody>
      </p:sp>
      <p:pic>
        <p:nvPicPr>
          <p:cNvPr id="7170" name="Picture 2" descr="C:\Users\Директор\Desktop\смотр конкурс 2017\Ветераны\Солодовникова Р.И..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5146" y="1124744"/>
            <a:ext cx="2655037" cy="366104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171" name="Picture 3" descr="\\Pk006\ира\фото коллектива 1992 год.jpg"/>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5000"/>
                    </a14:imgEffect>
                    <a14:imgEffect>
                      <a14:saturation sat="66000"/>
                    </a14:imgEffect>
                    <a14:imgEffect>
                      <a14:brightnessContrast contrast="-20000"/>
                    </a14:imgEffect>
                  </a14:imgLayer>
                </a14:imgProps>
              </a:ext>
              <a:ext uri="{28A0092B-C50C-407E-A947-70E740481C1C}">
                <a14:useLocalDpi xmlns:a14="http://schemas.microsoft.com/office/drawing/2010/main" val="0"/>
              </a:ext>
            </a:extLst>
          </a:blip>
          <a:srcRect l="4286" t="4005" r="7422" b="57701"/>
          <a:stretch/>
        </p:blipFill>
        <p:spPr bwMode="auto">
          <a:xfrm>
            <a:off x="2783161" y="1340768"/>
            <a:ext cx="6265207" cy="397350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555775" y="5229200"/>
            <a:ext cx="6506819" cy="1477328"/>
          </a:xfrm>
          <a:prstGeom prst="rect">
            <a:avLst/>
          </a:prstGeom>
          <a:noFill/>
        </p:spPr>
        <p:txBody>
          <a:bodyPr wrap="square" rtlCol="0">
            <a:spAutoFit/>
          </a:bodyPr>
          <a:lstStyle/>
          <a:p>
            <a:pPr algn="ctr"/>
            <a:r>
              <a:rPr lang="ru-RU" b="1" dirty="0" smtClean="0">
                <a:solidFill>
                  <a:schemeClr val="tx1">
                    <a:lumMod val="85000"/>
                    <a:lumOff val="15000"/>
                  </a:schemeClr>
                </a:solidFill>
                <a:effectLst>
                  <a:glow rad="101600">
                    <a:schemeClr val="bg1">
                      <a:alpha val="60000"/>
                    </a:schemeClr>
                  </a:glow>
                </a:effectLst>
                <a:latin typeface="Constantia" pitchFamily="18" charset="0"/>
              </a:rPr>
              <a:t>Коллектив школы  формировался, появлялись новые специалисты, создавались условия для обучения и воспитания учеников. </a:t>
            </a:r>
          </a:p>
          <a:p>
            <a:pPr algn="ctr"/>
            <a:r>
              <a:rPr lang="ru-RU" b="1" dirty="0" smtClean="0">
                <a:solidFill>
                  <a:schemeClr val="tx1">
                    <a:lumMod val="85000"/>
                    <a:lumOff val="15000"/>
                  </a:schemeClr>
                </a:solidFill>
                <a:effectLst>
                  <a:glow rad="101600">
                    <a:schemeClr val="bg1">
                      <a:alpha val="60000"/>
                    </a:schemeClr>
                  </a:glow>
                </a:effectLst>
                <a:latin typeface="Constantia" pitchFamily="18" charset="0"/>
              </a:rPr>
              <a:t>Педагогический коллектив активно участвовал в мероприятиях посёлка.</a:t>
            </a:r>
            <a:endParaRPr lang="ru-RU" b="1" dirty="0">
              <a:solidFill>
                <a:schemeClr val="tx1">
                  <a:lumMod val="85000"/>
                  <a:lumOff val="15000"/>
                </a:schemeClr>
              </a:solidFill>
              <a:effectLst>
                <a:glow rad="101600">
                  <a:schemeClr val="bg1">
                    <a:alpha val="60000"/>
                  </a:schemeClr>
                </a:glow>
              </a:effectLst>
              <a:latin typeface="Constantia" pitchFamily="18" charset="0"/>
            </a:endParaRPr>
          </a:p>
        </p:txBody>
      </p:sp>
    </p:spTree>
    <p:extLst>
      <p:ext uri="{BB962C8B-B14F-4D97-AF65-F5344CB8AC3E}">
        <p14:creationId xmlns:p14="http://schemas.microsoft.com/office/powerpoint/2010/main" val="1764352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0000"/>
            <a:lum/>
          </a:blip>
          <a:srcRect/>
          <a:stretch>
            <a:fillRect/>
          </a:stretch>
        </a:blipFill>
        <a:effectLst/>
      </p:bgPr>
    </p:bg>
    <p:spTree>
      <p:nvGrpSpPr>
        <p:cNvPr id="1" name=""/>
        <p:cNvGrpSpPr/>
        <p:nvPr/>
      </p:nvGrpSpPr>
      <p:grpSpPr>
        <a:xfrm>
          <a:off x="0" y="0"/>
          <a:ext cx="0" cy="0"/>
          <a:chOff x="0" y="0"/>
          <a:chExt cx="0" cy="0"/>
        </a:xfrm>
      </p:grpSpPr>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60620" y="221635"/>
            <a:ext cx="1529097" cy="194952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7" name="Рисунок 6"/>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t="6591"/>
          <a:stretch/>
        </p:blipFill>
        <p:spPr>
          <a:xfrm>
            <a:off x="7666606" y="286672"/>
            <a:ext cx="1396329" cy="1884487"/>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8" name="Рисунок 7"/>
          <p:cNvPicPr>
            <a:picLocks noChangeAspect="1"/>
          </p:cNvPicPr>
          <p:nvPr/>
        </p:nvPicPr>
        <p:blipFill rotWithShape="1">
          <a:blip r:embed="rId6">
            <a:extLst>
              <a:ext uri="{BEBA8EAE-BF5A-486C-A8C5-ECC9F3942E4B}">
                <a14:imgProps xmlns:a14="http://schemas.microsoft.com/office/drawing/2010/main">
                  <a14:imgLayer r:embed="rId7">
                    <a14:imgEffect>
                      <a14:sharpenSoften amount="25000"/>
                    </a14:imgEffect>
                  </a14:imgLayer>
                </a14:imgProps>
              </a:ext>
              <a:ext uri="{28A0092B-C50C-407E-A947-70E740481C1C}">
                <a14:useLocalDpi xmlns:a14="http://schemas.microsoft.com/office/drawing/2010/main" val="0"/>
              </a:ext>
            </a:extLst>
          </a:blip>
          <a:srcRect l="8695" r="4336"/>
          <a:stretch/>
        </p:blipFill>
        <p:spPr>
          <a:xfrm>
            <a:off x="227308" y="86788"/>
            <a:ext cx="2090430" cy="246901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0" name="Рисунок 9"/>
          <p:cNvPicPr>
            <a:picLocks noChangeAspect="1"/>
          </p:cNvPicPr>
          <p:nvPr/>
        </p:nvPicPr>
        <p:blipFill rotWithShape="1">
          <a:blip r:embed="rId8" cstate="print">
            <a:extLst>
              <a:ext uri="{28A0092B-C50C-407E-A947-70E740481C1C}">
                <a14:useLocalDpi xmlns:a14="http://schemas.microsoft.com/office/drawing/2010/main" val="0"/>
              </a:ext>
            </a:extLst>
          </a:blip>
          <a:srcRect l="6246" r="4396"/>
          <a:stretch/>
        </p:blipFill>
        <p:spPr>
          <a:xfrm>
            <a:off x="2191841" y="4463510"/>
            <a:ext cx="1845219" cy="220105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1" name="Рисунок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011416" y="4508562"/>
            <a:ext cx="1891864" cy="215600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2" name="Рисунок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79512" y="4376263"/>
            <a:ext cx="2009006" cy="226960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3" name="Рисунок 12"/>
          <p:cNvPicPr>
            <a:picLocks noChangeAspect="1"/>
          </p:cNvPicPr>
          <p:nvPr/>
        </p:nvPicPr>
        <p:blipFill rotWithShape="1">
          <a:blip r:embed="rId11">
            <a:extLst>
              <a:ext uri="{BEBA8EAE-BF5A-486C-A8C5-ECC9F3942E4B}">
                <a14:imgProps xmlns:a14="http://schemas.microsoft.com/office/drawing/2010/main">
                  <a14:imgLayer r:embed="rId12">
                    <a14:imgEffect>
                      <a14:sharpenSoften amount="25000"/>
                    </a14:imgEffect>
                  </a14:imgLayer>
                </a14:imgProps>
              </a:ext>
              <a:ext uri="{28A0092B-C50C-407E-A947-70E740481C1C}">
                <a14:useLocalDpi xmlns:a14="http://schemas.microsoft.com/office/drawing/2010/main" val="0"/>
              </a:ext>
            </a:extLst>
          </a:blip>
          <a:srcRect t="7328" r="13791"/>
          <a:stretch/>
        </p:blipFill>
        <p:spPr>
          <a:xfrm>
            <a:off x="5796136" y="4609732"/>
            <a:ext cx="1750049" cy="204942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4" name="Рисунок 13"/>
          <p:cNvPicPr>
            <a:picLocks noChangeAspect="1"/>
          </p:cNvPicPr>
          <p:nvPr/>
        </p:nvPicPr>
        <p:blipFill>
          <a:blip r:embed="rId13">
            <a:extLst>
              <a:ext uri="{BEBA8EAE-BF5A-486C-A8C5-ECC9F3942E4B}">
                <a14:imgProps xmlns:a14="http://schemas.microsoft.com/office/drawing/2010/main">
                  <a14:imgLayer r:embed="rId14">
                    <a14:imgEffect>
                      <a14:sharpenSoften amount="25000"/>
                    </a14:imgEffect>
                  </a14:imgLayer>
                </a14:imgProps>
              </a:ext>
              <a:ext uri="{28A0092B-C50C-407E-A947-70E740481C1C}">
                <a14:useLocalDpi xmlns:a14="http://schemas.microsoft.com/office/drawing/2010/main" val="0"/>
              </a:ext>
            </a:extLst>
          </a:blip>
          <a:stretch>
            <a:fillRect/>
          </a:stretch>
        </p:blipFill>
        <p:spPr>
          <a:xfrm>
            <a:off x="2331020" y="144948"/>
            <a:ext cx="1974159" cy="2247232"/>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22" name="Заголовок 1"/>
          <p:cNvSpPr>
            <a:spLocks noGrp="1"/>
          </p:cNvSpPr>
          <p:nvPr>
            <p:ph type="title"/>
          </p:nvPr>
        </p:nvSpPr>
        <p:spPr>
          <a:xfrm>
            <a:off x="179512" y="2877045"/>
            <a:ext cx="5881108" cy="850106"/>
          </a:xfrm>
        </p:spPr>
        <p:txBody>
          <a:bodyPr>
            <a:normAutofit/>
          </a:bodyPr>
          <a:lstStyle/>
          <a:p>
            <a:r>
              <a:rPr lang="ru-RU" sz="3600" b="1" dirty="0" smtClean="0">
                <a:solidFill>
                  <a:srgbClr val="3F007E"/>
                </a:solidFill>
                <a:effectLst>
                  <a:glow rad="101600">
                    <a:schemeClr val="bg1">
                      <a:alpha val="60000"/>
                    </a:schemeClr>
                  </a:glow>
                  <a:reflection blurRad="6350" stA="50000" endA="300" endPos="50000" dist="29997" dir="5400000" sy="-100000" algn="bl" rotWithShape="0"/>
                </a:effectLst>
                <a:latin typeface="Constantia" pitchFamily="18" charset="0"/>
              </a:rPr>
              <a:t>Наши ветераны</a:t>
            </a:r>
            <a:endParaRPr lang="ru-RU" sz="3600" b="1" dirty="0">
              <a:solidFill>
                <a:srgbClr val="3F007E"/>
              </a:solidFill>
              <a:effectLst>
                <a:glow rad="101600">
                  <a:schemeClr val="bg1">
                    <a:alpha val="60000"/>
                  </a:schemeClr>
                </a:glow>
                <a:reflection blurRad="6350" stA="50000" endA="300" endPos="50000" dist="29997" dir="5400000" sy="-100000" algn="bl" rotWithShape="0"/>
              </a:effectLst>
              <a:latin typeface="Constantia" pitchFamily="18" charset="0"/>
            </a:endParaRPr>
          </a:p>
        </p:txBody>
      </p:sp>
      <p:sp>
        <p:nvSpPr>
          <p:cNvPr id="23" name="Прямоугольник 22"/>
          <p:cNvSpPr/>
          <p:nvPr/>
        </p:nvSpPr>
        <p:spPr>
          <a:xfrm>
            <a:off x="233063" y="2681103"/>
            <a:ext cx="1996031" cy="338554"/>
          </a:xfrm>
          <a:prstGeom prst="rect">
            <a:avLst/>
          </a:prstGeom>
        </p:spPr>
        <p:txBody>
          <a:bodyPr wrap="square">
            <a:spAutoFit/>
          </a:bodyPr>
          <a:lstStyle/>
          <a:p>
            <a:pPr lvl="0" algn="just" eaLnBrk="0" fontAlgn="base" hangingPunct="0">
              <a:spcBef>
                <a:spcPct val="0"/>
              </a:spcBef>
              <a:spcAft>
                <a:spcPct val="0"/>
              </a:spcAft>
            </a:pPr>
            <a:r>
              <a:rPr lang="ru-RU" altLang="ru-RU" sz="1600" b="1" dirty="0" smtClean="0">
                <a:solidFill>
                  <a:schemeClr val="tx1">
                    <a:lumMod val="85000"/>
                    <a:lumOff val="15000"/>
                  </a:schemeClr>
                </a:solidFill>
                <a:effectLst>
                  <a:glow rad="101600">
                    <a:schemeClr val="bg1">
                      <a:alpha val="60000"/>
                    </a:schemeClr>
                  </a:glow>
                </a:effectLst>
                <a:latin typeface="Constantia" pitchFamily="18" charset="0"/>
                <a:cs typeface="Times New Roman" pitchFamily="18" charset="0"/>
              </a:rPr>
              <a:t>Харитонова К.И.</a:t>
            </a:r>
            <a:endParaRPr lang="ru-RU" altLang="ru-RU" sz="1600" b="1" dirty="0">
              <a:solidFill>
                <a:schemeClr val="tx1">
                  <a:lumMod val="85000"/>
                  <a:lumOff val="15000"/>
                </a:schemeClr>
              </a:solidFill>
              <a:effectLst>
                <a:glow rad="101600">
                  <a:schemeClr val="bg1">
                    <a:alpha val="60000"/>
                  </a:schemeClr>
                </a:glow>
              </a:effectLst>
              <a:latin typeface="Constantia" pitchFamily="18" charset="0"/>
              <a:cs typeface="Times New Roman" pitchFamily="18" charset="0"/>
            </a:endParaRPr>
          </a:p>
        </p:txBody>
      </p:sp>
      <p:pic>
        <p:nvPicPr>
          <p:cNvPr id="24" name="Рисунок 23"/>
          <p:cNvPicPr>
            <a:picLocks noChangeAspect="1"/>
          </p:cNvPicPr>
          <p:nvPr/>
        </p:nvPicPr>
        <p:blipFill>
          <a:blip r:embed="rId15">
            <a:extLst>
              <a:ext uri="{BEBA8EAE-BF5A-486C-A8C5-ECC9F3942E4B}">
                <a14:imgProps xmlns:a14="http://schemas.microsoft.com/office/drawing/2010/main">
                  <a14:imgLayer r:embed="rId16">
                    <a14:imgEffect>
                      <a14:sharpenSoften amount="25000"/>
                    </a14:imgEffect>
                  </a14:imgLayer>
                </a14:imgProps>
              </a:ext>
              <a:ext uri="{28A0092B-C50C-407E-A947-70E740481C1C}">
                <a14:useLocalDpi xmlns:a14="http://schemas.microsoft.com/office/drawing/2010/main" val="0"/>
              </a:ext>
            </a:extLst>
          </a:blip>
          <a:stretch>
            <a:fillRect/>
          </a:stretch>
        </p:blipFill>
        <p:spPr>
          <a:xfrm>
            <a:off x="4299545" y="188640"/>
            <a:ext cx="1845219" cy="212816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25" name="Рисунок 24"/>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506814" y="4725144"/>
            <a:ext cx="1621509" cy="191119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26" name="Прямоугольник 25"/>
          <p:cNvSpPr/>
          <p:nvPr/>
        </p:nvSpPr>
        <p:spPr>
          <a:xfrm>
            <a:off x="270225" y="3933056"/>
            <a:ext cx="1996031" cy="338554"/>
          </a:xfrm>
          <a:prstGeom prst="rect">
            <a:avLst/>
          </a:prstGeom>
        </p:spPr>
        <p:txBody>
          <a:bodyPr wrap="square">
            <a:spAutoFit/>
          </a:bodyPr>
          <a:lstStyle/>
          <a:p>
            <a:pPr lvl="0" algn="just" eaLnBrk="0" fontAlgn="base" hangingPunct="0">
              <a:spcBef>
                <a:spcPct val="0"/>
              </a:spcBef>
              <a:spcAft>
                <a:spcPct val="0"/>
              </a:spcAft>
            </a:pPr>
            <a:r>
              <a:rPr lang="ru-RU" altLang="ru-RU" sz="1600" b="1" dirty="0" smtClean="0">
                <a:solidFill>
                  <a:schemeClr val="tx1">
                    <a:lumMod val="85000"/>
                    <a:lumOff val="15000"/>
                  </a:schemeClr>
                </a:solidFill>
                <a:effectLst>
                  <a:glow rad="101600">
                    <a:schemeClr val="bg1">
                      <a:alpha val="60000"/>
                    </a:schemeClr>
                  </a:glow>
                </a:effectLst>
                <a:latin typeface="Constantia" pitchFamily="18" charset="0"/>
                <a:cs typeface="Times New Roman" pitchFamily="18" charset="0"/>
              </a:rPr>
              <a:t>Денисенко А.С.</a:t>
            </a:r>
            <a:endParaRPr lang="ru-RU" altLang="ru-RU" sz="1600" b="1" dirty="0">
              <a:solidFill>
                <a:schemeClr val="tx1">
                  <a:lumMod val="85000"/>
                  <a:lumOff val="15000"/>
                </a:schemeClr>
              </a:solidFill>
              <a:effectLst>
                <a:glow rad="101600">
                  <a:schemeClr val="bg1">
                    <a:alpha val="60000"/>
                  </a:schemeClr>
                </a:glow>
              </a:effectLst>
              <a:latin typeface="Constantia" pitchFamily="18" charset="0"/>
              <a:cs typeface="Times New Roman" pitchFamily="18" charset="0"/>
            </a:endParaRPr>
          </a:p>
        </p:txBody>
      </p:sp>
      <p:sp>
        <p:nvSpPr>
          <p:cNvPr id="27" name="Прямоугольник 26"/>
          <p:cNvSpPr/>
          <p:nvPr/>
        </p:nvSpPr>
        <p:spPr>
          <a:xfrm>
            <a:off x="2483768" y="2428205"/>
            <a:ext cx="1734242" cy="338554"/>
          </a:xfrm>
          <a:prstGeom prst="rect">
            <a:avLst/>
          </a:prstGeom>
        </p:spPr>
        <p:txBody>
          <a:bodyPr wrap="square">
            <a:spAutoFit/>
          </a:bodyPr>
          <a:lstStyle/>
          <a:p>
            <a:pPr lvl="0" algn="just" eaLnBrk="0" fontAlgn="base" hangingPunct="0">
              <a:spcBef>
                <a:spcPct val="0"/>
              </a:spcBef>
              <a:spcAft>
                <a:spcPct val="0"/>
              </a:spcAft>
            </a:pPr>
            <a:r>
              <a:rPr lang="ru-RU" altLang="ru-RU" sz="1600" b="1" dirty="0" err="1" smtClean="0">
                <a:solidFill>
                  <a:schemeClr val="tx1">
                    <a:lumMod val="85000"/>
                    <a:lumOff val="15000"/>
                  </a:schemeClr>
                </a:solidFill>
                <a:effectLst>
                  <a:glow rad="101600">
                    <a:schemeClr val="bg1">
                      <a:alpha val="60000"/>
                    </a:schemeClr>
                  </a:glow>
                </a:effectLst>
                <a:latin typeface="Constantia" pitchFamily="18" charset="0"/>
                <a:cs typeface="Times New Roman" pitchFamily="18" charset="0"/>
              </a:rPr>
              <a:t>Чемерис</a:t>
            </a:r>
            <a:r>
              <a:rPr lang="ru-RU" altLang="ru-RU" sz="1600" b="1" dirty="0" smtClean="0">
                <a:solidFill>
                  <a:schemeClr val="tx1">
                    <a:lumMod val="85000"/>
                    <a:lumOff val="15000"/>
                  </a:schemeClr>
                </a:solidFill>
                <a:effectLst>
                  <a:glow rad="101600">
                    <a:schemeClr val="bg1">
                      <a:alpha val="60000"/>
                    </a:schemeClr>
                  </a:glow>
                </a:effectLst>
                <a:latin typeface="Constantia" pitchFamily="18" charset="0"/>
                <a:cs typeface="Times New Roman" pitchFamily="18" charset="0"/>
              </a:rPr>
              <a:t> Н.И.</a:t>
            </a:r>
            <a:endParaRPr lang="ru-RU" altLang="ru-RU" sz="1600" b="1" dirty="0">
              <a:solidFill>
                <a:schemeClr val="tx1">
                  <a:lumMod val="85000"/>
                  <a:lumOff val="15000"/>
                </a:schemeClr>
              </a:solidFill>
              <a:effectLst>
                <a:glow rad="101600">
                  <a:schemeClr val="bg1">
                    <a:alpha val="60000"/>
                  </a:schemeClr>
                </a:glow>
              </a:effectLst>
              <a:latin typeface="Constantia" pitchFamily="18" charset="0"/>
              <a:cs typeface="Times New Roman" pitchFamily="18" charset="0"/>
            </a:endParaRPr>
          </a:p>
        </p:txBody>
      </p:sp>
      <p:sp>
        <p:nvSpPr>
          <p:cNvPr id="28" name="Прямоугольник 27"/>
          <p:cNvSpPr/>
          <p:nvPr/>
        </p:nvSpPr>
        <p:spPr>
          <a:xfrm>
            <a:off x="4427984" y="2355186"/>
            <a:ext cx="1771300" cy="338554"/>
          </a:xfrm>
          <a:prstGeom prst="rect">
            <a:avLst/>
          </a:prstGeom>
        </p:spPr>
        <p:txBody>
          <a:bodyPr wrap="square">
            <a:spAutoFit/>
          </a:bodyPr>
          <a:lstStyle/>
          <a:p>
            <a:pPr lvl="0" algn="just" eaLnBrk="0" fontAlgn="base" hangingPunct="0">
              <a:spcBef>
                <a:spcPct val="0"/>
              </a:spcBef>
              <a:spcAft>
                <a:spcPct val="0"/>
              </a:spcAft>
            </a:pPr>
            <a:r>
              <a:rPr lang="ru-RU" altLang="ru-RU" sz="1600" b="1" dirty="0" smtClean="0">
                <a:solidFill>
                  <a:schemeClr val="tx1">
                    <a:lumMod val="85000"/>
                    <a:lumOff val="15000"/>
                  </a:schemeClr>
                </a:solidFill>
                <a:effectLst>
                  <a:glow rad="101600">
                    <a:schemeClr val="bg1">
                      <a:alpha val="60000"/>
                    </a:schemeClr>
                  </a:glow>
                </a:effectLst>
                <a:latin typeface="Constantia" pitchFamily="18" charset="0"/>
                <a:cs typeface="Times New Roman" pitchFamily="18" charset="0"/>
              </a:rPr>
              <a:t>Богомаз Н.А.</a:t>
            </a:r>
            <a:endParaRPr lang="ru-RU" altLang="ru-RU" sz="1600" b="1" dirty="0">
              <a:solidFill>
                <a:schemeClr val="tx1">
                  <a:lumMod val="85000"/>
                  <a:lumOff val="15000"/>
                </a:schemeClr>
              </a:solidFill>
              <a:effectLst>
                <a:glow rad="101600">
                  <a:schemeClr val="bg1">
                    <a:alpha val="60000"/>
                  </a:schemeClr>
                </a:glow>
              </a:effectLst>
              <a:latin typeface="Constantia" pitchFamily="18" charset="0"/>
              <a:cs typeface="Times New Roman" pitchFamily="18" charset="0"/>
            </a:endParaRPr>
          </a:p>
        </p:txBody>
      </p:sp>
      <p:sp>
        <p:nvSpPr>
          <p:cNvPr id="29" name="Прямоугольник 28"/>
          <p:cNvSpPr/>
          <p:nvPr/>
        </p:nvSpPr>
        <p:spPr>
          <a:xfrm>
            <a:off x="6180896" y="2209254"/>
            <a:ext cx="1297545" cy="338554"/>
          </a:xfrm>
          <a:prstGeom prst="rect">
            <a:avLst/>
          </a:prstGeom>
        </p:spPr>
        <p:txBody>
          <a:bodyPr wrap="square">
            <a:spAutoFit/>
          </a:bodyPr>
          <a:lstStyle/>
          <a:p>
            <a:pPr lvl="0" algn="just" eaLnBrk="0" fontAlgn="base" hangingPunct="0">
              <a:spcBef>
                <a:spcPct val="0"/>
              </a:spcBef>
              <a:spcAft>
                <a:spcPct val="0"/>
              </a:spcAft>
            </a:pPr>
            <a:r>
              <a:rPr lang="ru-RU" altLang="ru-RU" sz="1600" b="1" dirty="0" smtClean="0">
                <a:solidFill>
                  <a:schemeClr val="tx1">
                    <a:lumMod val="85000"/>
                    <a:lumOff val="15000"/>
                  </a:schemeClr>
                </a:solidFill>
                <a:effectLst>
                  <a:glow rad="101600">
                    <a:schemeClr val="bg1">
                      <a:alpha val="60000"/>
                    </a:schemeClr>
                  </a:glow>
                </a:effectLst>
                <a:latin typeface="Constantia" pitchFamily="18" charset="0"/>
                <a:cs typeface="Times New Roman" pitchFamily="18" charset="0"/>
              </a:rPr>
              <a:t>Зуева Л.И.</a:t>
            </a:r>
            <a:endParaRPr lang="ru-RU" altLang="ru-RU" sz="1600" b="1" dirty="0">
              <a:solidFill>
                <a:schemeClr val="tx1">
                  <a:lumMod val="85000"/>
                  <a:lumOff val="15000"/>
                </a:schemeClr>
              </a:solidFill>
              <a:effectLst>
                <a:glow rad="101600">
                  <a:schemeClr val="bg1">
                    <a:alpha val="60000"/>
                  </a:schemeClr>
                </a:glow>
              </a:effectLst>
              <a:latin typeface="Constantia" pitchFamily="18" charset="0"/>
              <a:cs typeface="Times New Roman" pitchFamily="18" charset="0"/>
            </a:endParaRPr>
          </a:p>
        </p:txBody>
      </p:sp>
      <p:sp>
        <p:nvSpPr>
          <p:cNvPr id="30" name="Прямоугольник 29"/>
          <p:cNvSpPr/>
          <p:nvPr/>
        </p:nvSpPr>
        <p:spPr>
          <a:xfrm>
            <a:off x="7702651" y="2147526"/>
            <a:ext cx="1472156" cy="338554"/>
          </a:xfrm>
          <a:prstGeom prst="rect">
            <a:avLst/>
          </a:prstGeom>
        </p:spPr>
        <p:txBody>
          <a:bodyPr wrap="square">
            <a:spAutoFit/>
          </a:bodyPr>
          <a:lstStyle/>
          <a:p>
            <a:pPr lvl="0" algn="just" eaLnBrk="0" fontAlgn="base" hangingPunct="0">
              <a:spcBef>
                <a:spcPct val="0"/>
              </a:spcBef>
              <a:spcAft>
                <a:spcPct val="0"/>
              </a:spcAft>
            </a:pPr>
            <a:r>
              <a:rPr lang="ru-RU" altLang="ru-RU" sz="1600" b="1" dirty="0" smtClean="0">
                <a:solidFill>
                  <a:schemeClr val="tx1">
                    <a:lumMod val="85000"/>
                    <a:lumOff val="15000"/>
                  </a:schemeClr>
                </a:solidFill>
                <a:effectLst>
                  <a:glow rad="101600">
                    <a:schemeClr val="bg1">
                      <a:alpha val="60000"/>
                    </a:schemeClr>
                  </a:glow>
                </a:effectLst>
                <a:latin typeface="Constantia" pitchFamily="18" charset="0"/>
                <a:cs typeface="Times New Roman" pitchFamily="18" charset="0"/>
              </a:rPr>
              <a:t>Яркова Г.С.</a:t>
            </a:r>
            <a:endParaRPr lang="ru-RU" altLang="ru-RU" sz="1600" b="1" dirty="0">
              <a:solidFill>
                <a:schemeClr val="tx1">
                  <a:lumMod val="85000"/>
                  <a:lumOff val="15000"/>
                </a:schemeClr>
              </a:solidFill>
              <a:effectLst>
                <a:glow rad="101600">
                  <a:schemeClr val="bg1">
                    <a:alpha val="60000"/>
                  </a:schemeClr>
                </a:glow>
              </a:effectLst>
              <a:latin typeface="Constantia" pitchFamily="18" charset="0"/>
              <a:cs typeface="Times New Roman" pitchFamily="18" charset="0"/>
            </a:endParaRPr>
          </a:p>
        </p:txBody>
      </p:sp>
      <p:sp>
        <p:nvSpPr>
          <p:cNvPr id="31" name="Прямоугольник 30"/>
          <p:cNvSpPr/>
          <p:nvPr/>
        </p:nvSpPr>
        <p:spPr>
          <a:xfrm>
            <a:off x="4148733" y="4080341"/>
            <a:ext cx="1647403" cy="338554"/>
          </a:xfrm>
          <a:prstGeom prst="rect">
            <a:avLst/>
          </a:prstGeom>
        </p:spPr>
        <p:txBody>
          <a:bodyPr wrap="square">
            <a:spAutoFit/>
          </a:bodyPr>
          <a:lstStyle/>
          <a:p>
            <a:pPr lvl="0" algn="just" eaLnBrk="0" fontAlgn="base" hangingPunct="0">
              <a:spcBef>
                <a:spcPct val="0"/>
              </a:spcBef>
              <a:spcAft>
                <a:spcPct val="0"/>
              </a:spcAft>
            </a:pPr>
            <a:r>
              <a:rPr lang="ru-RU" altLang="ru-RU" sz="1600" b="1" dirty="0" smtClean="0">
                <a:solidFill>
                  <a:schemeClr val="tx1">
                    <a:lumMod val="85000"/>
                    <a:lumOff val="15000"/>
                  </a:schemeClr>
                </a:solidFill>
                <a:effectLst>
                  <a:glow rad="101600">
                    <a:schemeClr val="bg1">
                      <a:alpha val="60000"/>
                    </a:schemeClr>
                  </a:glow>
                </a:effectLst>
                <a:latin typeface="Constantia" pitchFamily="18" charset="0"/>
                <a:cs typeface="Times New Roman" pitchFamily="18" charset="0"/>
              </a:rPr>
              <a:t>Иванова В.И.</a:t>
            </a:r>
            <a:endParaRPr lang="ru-RU" altLang="ru-RU" sz="1600" b="1" dirty="0">
              <a:solidFill>
                <a:schemeClr val="tx1">
                  <a:lumMod val="85000"/>
                  <a:lumOff val="15000"/>
                </a:schemeClr>
              </a:solidFill>
              <a:effectLst>
                <a:glow rad="101600">
                  <a:schemeClr val="bg1">
                    <a:alpha val="60000"/>
                  </a:schemeClr>
                </a:glow>
              </a:effectLst>
              <a:latin typeface="Constantia" pitchFamily="18" charset="0"/>
              <a:cs typeface="Times New Roman" pitchFamily="18" charset="0"/>
            </a:endParaRPr>
          </a:p>
        </p:txBody>
      </p:sp>
      <p:sp>
        <p:nvSpPr>
          <p:cNvPr id="32" name="Прямоугольник 31"/>
          <p:cNvSpPr/>
          <p:nvPr/>
        </p:nvSpPr>
        <p:spPr>
          <a:xfrm>
            <a:off x="5988217" y="4229395"/>
            <a:ext cx="1337136" cy="338554"/>
          </a:xfrm>
          <a:prstGeom prst="rect">
            <a:avLst/>
          </a:prstGeom>
        </p:spPr>
        <p:txBody>
          <a:bodyPr wrap="square">
            <a:spAutoFit/>
          </a:bodyPr>
          <a:lstStyle/>
          <a:p>
            <a:pPr lvl="0" algn="just" eaLnBrk="0" fontAlgn="base" hangingPunct="0">
              <a:spcBef>
                <a:spcPct val="0"/>
              </a:spcBef>
              <a:spcAft>
                <a:spcPct val="0"/>
              </a:spcAft>
            </a:pPr>
            <a:r>
              <a:rPr lang="ru-RU" altLang="ru-RU" sz="1600" b="1" dirty="0" err="1" smtClean="0">
                <a:solidFill>
                  <a:schemeClr val="tx1">
                    <a:lumMod val="85000"/>
                    <a:lumOff val="15000"/>
                  </a:schemeClr>
                </a:solidFill>
                <a:effectLst>
                  <a:glow rad="101600">
                    <a:schemeClr val="bg1">
                      <a:alpha val="60000"/>
                    </a:schemeClr>
                  </a:glow>
                </a:effectLst>
                <a:latin typeface="Constantia" pitchFamily="18" charset="0"/>
                <a:cs typeface="Times New Roman" pitchFamily="18" charset="0"/>
              </a:rPr>
              <a:t>Квак</a:t>
            </a:r>
            <a:r>
              <a:rPr lang="ru-RU" altLang="ru-RU" sz="1600" b="1" dirty="0" smtClean="0">
                <a:solidFill>
                  <a:schemeClr val="tx1">
                    <a:lumMod val="85000"/>
                    <a:lumOff val="15000"/>
                  </a:schemeClr>
                </a:solidFill>
                <a:effectLst>
                  <a:glow rad="101600">
                    <a:schemeClr val="bg1">
                      <a:alpha val="60000"/>
                    </a:schemeClr>
                  </a:glow>
                </a:effectLst>
                <a:latin typeface="Constantia" pitchFamily="18" charset="0"/>
                <a:cs typeface="Times New Roman" pitchFamily="18" charset="0"/>
              </a:rPr>
              <a:t> З.Г.</a:t>
            </a:r>
            <a:endParaRPr lang="ru-RU" altLang="ru-RU" sz="1600" b="1" dirty="0">
              <a:solidFill>
                <a:schemeClr val="tx1">
                  <a:lumMod val="85000"/>
                  <a:lumOff val="15000"/>
                </a:schemeClr>
              </a:solidFill>
              <a:effectLst>
                <a:glow rad="101600">
                  <a:schemeClr val="bg1">
                    <a:alpha val="60000"/>
                  </a:schemeClr>
                </a:glow>
              </a:effectLst>
              <a:latin typeface="Constantia" pitchFamily="18" charset="0"/>
              <a:cs typeface="Times New Roman" pitchFamily="18" charset="0"/>
            </a:endParaRPr>
          </a:p>
        </p:txBody>
      </p:sp>
      <p:sp>
        <p:nvSpPr>
          <p:cNvPr id="33" name="Прямоугольник 32"/>
          <p:cNvSpPr/>
          <p:nvPr/>
        </p:nvSpPr>
        <p:spPr>
          <a:xfrm>
            <a:off x="7440713" y="4249618"/>
            <a:ext cx="1996031" cy="338554"/>
          </a:xfrm>
          <a:prstGeom prst="rect">
            <a:avLst/>
          </a:prstGeom>
        </p:spPr>
        <p:txBody>
          <a:bodyPr wrap="square">
            <a:spAutoFit/>
          </a:bodyPr>
          <a:lstStyle/>
          <a:p>
            <a:pPr lvl="0" algn="just" eaLnBrk="0" fontAlgn="base" hangingPunct="0">
              <a:spcBef>
                <a:spcPct val="0"/>
              </a:spcBef>
              <a:spcAft>
                <a:spcPct val="0"/>
              </a:spcAft>
            </a:pPr>
            <a:r>
              <a:rPr lang="ru-RU" altLang="ru-RU" sz="1600" b="1" dirty="0" smtClean="0">
                <a:solidFill>
                  <a:schemeClr val="tx1">
                    <a:lumMod val="85000"/>
                    <a:lumOff val="15000"/>
                  </a:schemeClr>
                </a:solidFill>
                <a:effectLst>
                  <a:glow rad="101600">
                    <a:schemeClr val="bg1">
                      <a:alpha val="60000"/>
                    </a:schemeClr>
                  </a:glow>
                </a:effectLst>
                <a:latin typeface="Constantia" pitchFamily="18" charset="0"/>
                <a:cs typeface="Times New Roman" pitchFamily="18" charset="0"/>
              </a:rPr>
              <a:t>Братухина М.Ф.</a:t>
            </a:r>
            <a:endParaRPr lang="ru-RU" altLang="ru-RU" sz="1600" b="1" dirty="0">
              <a:solidFill>
                <a:schemeClr val="tx1">
                  <a:lumMod val="85000"/>
                  <a:lumOff val="15000"/>
                </a:schemeClr>
              </a:solidFill>
              <a:effectLst>
                <a:glow rad="101600">
                  <a:schemeClr val="bg1">
                    <a:alpha val="60000"/>
                  </a:schemeClr>
                </a:glow>
              </a:effectLst>
              <a:latin typeface="Constantia" pitchFamily="18" charset="0"/>
              <a:cs typeface="Times New Roman" pitchFamily="18" charset="0"/>
            </a:endParaRPr>
          </a:p>
        </p:txBody>
      </p:sp>
      <p:sp>
        <p:nvSpPr>
          <p:cNvPr id="34" name="Прямоугольник 33"/>
          <p:cNvSpPr/>
          <p:nvPr/>
        </p:nvSpPr>
        <p:spPr>
          <a:xfrm>
            <a:off x="2317738" y="4037709"/>
            <a:ext cx="1593424" cy="338554"/>
          </a:xfrm>
          <a:prstGeom prst="rect">
            <a:avLst/>
          </a:prstGeom>
        </p:spPr>
        <p:txBody>
          <a:bodyPr wrap="square">
            <a:spAutoFit/>
          </a:bodyPr>
          <a:lstStyle/>
          <a:p>
            <a:pPr lvl="0" algn="just" eaLnBrk="0" fontAlgn="base" hangingPunct="0">
              <a:spcBef>
                <a:spcPct val="0"/>
              </a:spcBef>
              <a:spcAft>
                <a:spcPct val="0"/>
              </a:spcAft>
            </a:pPr>
            <a:r>
              <a:rPr lang="ru-RU" altLang="ru-RU" sz="1600" b="1" dirty="0" smtClean="0">
                <a:solidFill>
                  <a:schemeClr val="tx1">
                    <a:lumMod val="85000"/>
                    <a:lumOff val="15000"/>
                  </a:schemeClr>
                </a:solidFill>
                <a:effectLst>
                  <a:glow rad="101600">
                    <a:schemeClr val="bg1">
                      <a:alpha val="60000"/>
                    </a:schemeClr>
                  </a:glow>
                </a:effectLst>
                <a:latin typeface="Constantia" pitchFamily="18" charset="0"/>
                <a:cs typeface="Times New Roman" pitchFamily="18" charset="0"/>
              </a:rPr>
              <a:t>Ильина Р.В.</a:t>
            </a:r>
            <a:endParaRPr lang="ru-RU" altLang="ru-RU" sz="1600" b="1" dirty="0">
              <a:solidFill>
                <a:schemeClr val="tx1">
                  <a:lumMod val="85000"/>
                  <a:lumOff val="15000"/>
                </a:schemeClr>
              </a:solidFill>
              <a:effectLst>
                <a:glow rad="101600">
                  <a:schemeClr val="bg1">
                    <a:alpha val="60000"/>
                  </a:schemeClr>
                </a:glow>
              </a:effectLst>
              <a:latin typeface="Constantia" pitchFamily="18" charset="0"/>
              <a:cs typeface="Times New Roman" pitchFamily="18" charset="0"/>
            </a:endParaRPr>
          </a:p>
        </p:txBody>
      </p:sp>
      <p:pic>
        <p:nvPicPr>
          <p:cNvPr id="2" name="Рисунок 1"/>
          <p:cNvPicPr>
            <a:picLocks noChangeAspect="1"/>
          </p:cNvPicPr>
          <p:nvPr/>
        </p:nvPicPr>
        <p:blipFill rotWithShape="1">
          <a:blip r:embed="rId18" cstate="print">
            <a:extLst>
              <a:ext uri="{28A0092B-C50C-407E-A947-70E740481C1C}">
                <a14:useLocalDpi xmlns:a14="http://schemas.microsoft.com/office/drawing/2010/main" val="0"/>
              </a:ext>
            </a:extLst>
          </a:blip>
          <a:srcRect l="8143" t="10834" r="18959" b="19529"/>
          <a:stretch/>
        </p:blipFill>
        <p:spPr>
          <a:xfrm>
            <a:off x="7679603" y="2524463"/>
            <a:ext cx="1275929" cy="1625160"/>
          </a:xfrm>
          <a:prstGeom prst="rect">
            <a:avLst/>
          </a:prstGeom>
          <a:scene3d>
            <a:camera prst="orthographicFront"/>
            <a:lightRig rig="threePt" dir="t"/>
          </a:scene3d>
          <a:sp3d>
            <a:bevelT w="165100" prst="coolSlant"/>
          </a:sp3d>
        </p:spPr>
      </p:pic>
      <p:sp>
        <p:nvSpPr>
          <p:cNvPr id="35" name="Прямоугольник 34"/>
          <p:cNvSpPr/>
          <p:nvPr/>
        </p:nvSpPr>
        <p:spPr>
          <a:xfrm>
            <a:off x="5835404" y="3167766"/>
            <a:ext cx="1754313" cy="338554"/>
          </a:xfrm>
          <a:prstGeom prst="rect">
            <a:avLst/>
          </a:prstGeom>
        </p:spPr>
        <p:txBody>
          <a:bodyPr wrap="square">
            <a:spAutoFit/>
          </a:bodyPr>
          <a:lstStyle/>
          <a:p>
            <a:pPr lvl="0" algn="just" eaLnBrk="0" fontAlgn="base" hangingPunct="0">
              <a:spcBef>
                <a:spcPct val="0"/>
              </a:spcBef>
              <a:spcAft>
                <a:spcPct val="0"/>
              </a:spcAft>
            </a:pPr>
            <a:r>
              <a:rPr lang="ru-RU" altLang="ru-RU" sz="1600" b="1" dirty="0" smtClean="0">
                <a:solidFill>
                  <a:schemeClr val="tx1">
                    <a:lumMod val="85000"/>
                    <a:lumOff val="15000"/>
                  </a:schemeClr>
                </a:solidFill>
                <a:effectLst>
                  <a:glow rad="101600">
                    <a:schemeClr val="bg1">
                      <a:alpha val="60000"/>
                    </a:schemeClr>
                  </a:glow>
                </a:effectLst>
                <a:latin typeface="Constantia" pitchFamily="18" charset="0"/>
                <a:cs typeface="Times New Roman" pitchFamily="18" charset="0"/>
              </a:rPr>
              <a:t>Шестакова Т.И.</a:t>
            </a:r>
            <a:endParaRPr lang="ru-RU" altLang="ru-RU" sz="1600" b="1" dirty="0">
              <a:solidFill>
                <a:schemeClr val="tx1">
                  <a:lumMod val="85000"/>
                  <a:lumOff val="15000"/>
                </a:schemeClr>
              </a:solidFill>
              <a:effectLst>
                <a:glow rad="101600">
                  <a:schemeClr val="bg1">
                    <a:alpha val="60000"/>
                  </a:schemeClr>
                </a:glow>
              </a:effectLst>
              <a:latin typeface="Constantia" pitchFamily="18" charset="0"/>
              <a:cs typeface="Times New Roman" pitchFamily="18" charset="0"/>
            </a:endParaRPr>
          </a:p>
        </p:txBody>
      </p:sp>
    </p:spTree>
    <p:extLst>
      <p:ext uri="{BB962C8B-B14F-4D97-AF65-F5344CB8AC3E}">
        <p14:creationId xmlns:p14="http://schemas.microsoft.com/office/powerpoint/2010/main" val="3679136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79712" y="116632"/>
            <a:ext cx="7416824" cy="6840760"/>
          </a:xfrm>
          <a:prstGeom prst="rect">
            <a:avLst/>
          </a:prstGeom>
        </p:spPr>
      </p:pic>
      <p:sp>
        <p:nvSpPr>
          <p:cNvPr id="3" name="Объект 2"/>
          <p:cNvSpPr>
            <a:spLocks noGrp="1"/>
          </p:cNvSpPr>
          <p:nvPr>
            <p:ph idx="1"/>
          </p:nvPr>
        </p:nvSpPr>
        <p:spPr>
          <a:xfrm>
            <a:off x="2915816" y="692696"/>
            <a:ext cx="5760640" cy="5616624"/>
          </a:xfrm>
        </p:spPr>
        <p:txBody>
          <a:bodyPr>
            <a:normAutofit lnSpcReduction="10000"/>
          </a:bodyPr>
          <a:lstStyle/>
          <a:p>
            <a:pPr marL="0" lvl="0" indent="542925" algn="just">
              <a:buNone/>
            </a:pPr>
            <a:r>
              <a:rPr lang="ru-RU" sz="1800" b="1" dirty="0" smtClean="0">
                <a:solidFill>
                  <a:prstClr val="black"/>
                </a:solidFill>
                <a:latin typeface="Monotype Corsiva" pitchFamily="66" charset="0"/>
              </a:rPr>
              <a:t>1965 год</a:t>
            </a:r>
            <a:r>
              <a:rPr lang="ru-RU" sz="1800" dirty="0" smtClean="0">
                <a:solidFill>
                  <a:prstClr val="black"/>
                </a:solidFill>
                <a:latin typeface="Monotype Corsiva" pitchFamily="66" charset="0"/>
              </a:rPr>
              <a:t>. Первая встреча учителей школы была организована начальником экспедиции Салмановым Ф.К. в его кабинете. Он рассказал </a:t>
            </a:r>
            <a:r>
              <a:rPr lang="ru-RU" sz="1800" dirty="0">
                <a:solidFill>
                  <a:prstClr val="black"/>
                </a:solidFill>
                <a:latin typeface="Monotype Corsiva" pitchFamily="66" charset="0"/>
              </a:rPr>
              <a:t>о богатствах нашего </a:t>
            </a:r>
            <a:r>
              <a:rPr lang="ru-RU" sz="1800" dirty="0" smtClean="0">
                <a:solidFill>
                  <a:prstClr val="black"/>
                </a:solidFill>
                <a:latin typeface="Monotype Corsiva" pitchFamily="66" charset="0"/>
              </a:rPr>
              <a:t>края, задачах и планах экспедиции. Прошли по строящемуся поселку, зашли на строительство школы.</a:t>
            </a:r>
          </a:p>
          <a:p>
            <a:pPr marL="0" lvl="0" indent="542925" algn="just">
              <a:buNone/>
            </a:pPr>
            <a:r>
              <a:rPr lang="ru-RU" sz="1800" dirty="0" smtClean="0">
                <a:solidFill>
                  <a:prstClr val="black"/>
                </a:solidFill>
                <a:latin typeface="Monotype Corsiva" pitchFamily="66" charset="0"/>
              </a:rPr>
              <a:t>1 сентября в первой половине дня приводили классы в порядок: мыли полы, заносили мебель. Работали все – учителя, родители, старшеклассники. В 2 часа все построились на первую линейку. Коллектив был молодой. Директором был назначен Черепанов Виктор Владимирович – учитель физики.</a:t>
            </a:r>
          </a:p>
          <a:p>
            <a:pPr marL="0" lvl="0" indent="542925" algn="just">
              <a:buNone/>
            </a:pPr>
            <a:r>
              <a:rPr lang="ru-RU" sz="1800" dirty="0" smtClean="0">
                <a:solidFill>
                  <a:prstClr val="black"/>
                </a:solidFill>
                <a:latin typeface="Monotype Corsiva" pitchFamily="66" charset="0"/>
              </a:rPr>
              <a:t>Руководили нашей школой умные, мудрые, внимательные директора: это Колосова Е.И., </a:t>
            </a:r>
            <a:r>
              <a:rPr lang="ru-RU" sz="1800" dirty="0" err="1" smtClean="0">
                <a:solidFill>
                  <a:prstClr val="black"/>
                </a:solidFill>
                <a:latin typeface="Monotype Corsiva" pitchFamily="66" charset="0"/>
              </a:rPr>
              <a:t>Кизнер</a:t>
            </a:r>
            <a:r>
              <a:rPr lang="ru-RU" sz="1800" dirty="0" smtClean="0">
                <a:solidFill>
                  <a:prstClr val="black"/>
                </a:solidFill>
                <a:latin typeface="Monotype Corsiva" pitchFamily="66" charset="0"/>
              </a:rPr>
              <a:t> Г.Э., Воронцова Н.С., </a:t>
            </a:r>
            <a:r>
              <a:rPr lang="ru-RU" sz="1800" dirty="0" err="1" smtClean="0">
                <a:solidFill>
                  <a:prstClr val="black"/>
                </a:solidFill>
                <a:latin typeface="Monotype Corsiva" pitchFamily="66" charset="0"/>
              </a:rPr>
              <a:t>Молостов</a:t>
            </a:r>
            <a:r>
              <a:rPr lang="ru-RU" sz="1800" dirty="0" smtClean="0">
                <a:solidFill>
                  <a:prstClr val="black"/>
                </a:solidFill>
                <a:latin typeface="Monotype Corsiva" pitchFamily="66" charset="0"/>
              </a:rPr>
              <a:t> Г.А.. Каждый из них оставил добрый след в моей жизни. Школа наша была одной из лучших в районе.</a:t>
            </a:r>
          </a:p>
          <a:p>
            <a:pPr marL="266700" lvl="0" indent="276225" algn="just">
              <a:buNone/>
            </a:pPr>
            <a:r>
              <a:rPr lang="ru-RU" sz="1800" dirty="0" smtClean="0">
                <a:solidFill>
                  <a:prstClr val="black"/>
                </a:solidFill>
                <a:latin typeface="Monotype Corsiva" pitchFamily="66" charset="0"/>
              </a:rPr>
              <a:t>С удовольствием вспоминаю традиционные осенние конференции, на которых вручали переходящее знамя, награждали учителей за добросовестный труд, успехи. Гордость за нашу школу я сохранила до сегодняшнего дня.</a:t>
            </a:r>
          </a:p>
          <a:p>
            <a:pPr marL="266700" lvl="0" indent="276225" algn="just">
              <a:buNone/>
            </a:pPr>
            <a:r>
              <a:rPr lang="ru-RU" sz="1800" dirty="0" smtClean="0">
                <a:solidFill>
                  <a:prstClr val="black"/>
                </a:solidFill>
                <a:latin typeface="Monotype Corsiva" pitchFamily="66" charset="0"/>
              </a:rPr>
              <a:t>Если я состоялась, как учитель, то только благодаря нашему дружному творческому коллективу.</a:t>
            </a:r>
            <a:endParaRPr lang="ru-RU" sz="1800" dirty="0">
              <a:solidFill>
                <a:prstClr val="black"/>
              </a:solidFill>
              <a:latin typeface="Monotype Corsiva" pitchFamily="66" charset="0"/>
            </a:endParaRPr>
          </a:p>
        </p:txBody>
      </p:sp>
      <p:pic>
        <p:nvPicPr>
          <p:cNvPr id="4" name="Рисунок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7201" y="980728"/>
            <a:ext cx="1858957" cy="234372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Заголовок 1"/>
          <p:cNvSpPr txBox="1">
            <a:spLocks/>
          </p:cNvSpPr>
          <p:nvPr/>
        </p:nvSpPr>
        <p:spPr>
          <a:xfrm>
            <a:off x="169640" y="3789040"/>
            <a:ext cx="2363013" cy="85010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3200" b="1" dirty="0" smtClean="0">
                <a:solidFill>
                  <a:srgbClr val="3F007E"/>
                </a:solidFill>
                <a:effectLst>
                  <a:glow rad="101600">
                    <a:schemeClr val="bg1">
                      <a:alpha val="60000"/>
                    </a:schemeClr>
                  </a:glow>
                  <a:reflection blurRad="6350" stA="50000" endA="300" endPos="50000" dist="29997" dir="5400000" sy="-100000" algn="bl" rotWithShape="0"/>
                </a:effectLst>
                <a:latin typeface="Constantia" pitchFamily="18" charset="0"/>
              </a:rPr>
              <a:t>Зуева </a:t>
            </a:r>
          </a:p>
          <a:p>
            <a:r>
              <a:rPr lang="ru-RU" sz="3200" b="1" dirty="0" smtClean="0">
                <a:solidFill>
                  <a:srgbClr val="3F007E"/>
                </a:solidFill>
                <a:effectLst>
                  <a:glow rad="101600">
                    <a:schemeClr val="bg1">
                      <a:alpha val="60000"/>
                    </a:schemeClr>
                  </a:glow>
                  <a:reflection blurRad="6350" stA="50000" endA="300" endPos="50000" dist="29997" dir="5400000" sy="-100000" algn="bl" rotWithShape="0"/>
                </a:effectLst>
                <a:latin typeface="Constantia" pitchFamily="18" charset="0"/>
              </a:rPr>
              <a:t>Любовь </a:t>
            </a:r>
          </a:p>
          <a:p>
            <a:r>
              <a:rPr lang="ru-RU" sz="3200" b="1" dirty="0" smtClean="0">
                <a:solidFill>
                  <a:srgbClr val="3F007E"/>
                </a:solidFill>
                <a:effectLst>
                  <a:glow rad="101600">
                    <a:schemeClr val="bg1">
                      <a:alpha val="60000"/>
                    </a:schemeClr>
                  </a:glow>
                  <a:reflection blurRad="6350" stA="50000" endA="300" endPos="50000" dist="29997" dir="5400000" sy="-100000" algn="bl" rotWithShape="0"/>
                </a:effectLst>
                <a:latin typeface="Constantia" pitchFamily="18" charset="0"/>
              </a:rPr>
              <a:t>Ивановна</a:t>
            </a:r>
            <a:endParaRPr lang="ru-RU" sz="3200" b="1" dirty="0">
              <a:solidFill>
                <a:srgbClr val="3F007E"/>
              </a:solidFill>
              <a:effectLst>
                <a:glow rad="101600">
                  <a:schemeClr val="bg1">
                    <a:alpha val="60000"/>
                  </a:schemeClr>
                </a:glow>
                <a:reflection blurRad="6350" stA="50000" endA="300" endPos="50000" dist="29997" dir="5400000" sy="-100000" algn="bl" rotWithShape="0"/>
              </a:effectLst>
              <a:latin typeface="Constantia" pitchFamily="18" charset="0"/>
            </a:endParaRPr>
          </a:p>
        </p:txBody>
      </p:sp>
    </p:spTree>
    <p:extLst>
      <p:ext uri="{BB962C8B-B14F-4D97-AF65-F5344CB8AC3E}">
        <p14:creationId xmlns:p14="http://schemas.microsoft.com/office/powerpoint/2010/main" val="2116761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9712" y="116632"/>
            <a:ext cx="7416824" cy="6840760"/>
          </a:xfrm>
          <a:prstGeom prst="rect">
            <a:avLst/>
          </a:prstGeom>
        </p:spPr>
      </p:pic>
      <p:sp>
        <p:nvSpPr>
          <p:cNvPr id="3" name="Объект 2"/>
          <p:cNvSpPr>
            <a:spLocks noGrp="1"/>
          </p:cNvSpPr>
          <p:nvPr>
            <p:ph idx="1"/>
          </p:nvPr>
        </p:nvSpPr>
        <p:spPr>
          <a:xfrm>
            <a:off x="2915816" y="692696"/>
            <a:ext cx="5760640" cy="5616624"/>
          </a:xfrm>
        </p:spPr>
        <p:txBody>
          <a:bodyPr>
            <a:normAutofit lnSpcReduction="10000"/>
          </a:bodyPr>
          <a:lstStyle/>
          <a:p>
            <a:pPr marL="0" lvl="0" indent="542925" algn="just">
              <a:buNone/>
            </a:pPr>
            <a:r>
              <a:rPr lang="ru-RU" sz="1800" dirty="0" smtClean="0">
                <a:solidFill>
                  <a:prstClr val="black"/>
                </a:solidFill>
                <a:latin typeface="Monotype Corsiva" pitchFamily="66" charset="0"/>
              </a:rPr>
              <a:t> </a:t>
            </a:r>
            <a:r>
              <a:rPr lang="ru-RU" sz="1800" b="1" dirty="0" smtClean="0">
                <a:solidFill>
                  <a:prstClr val="black"/>
                </a:solidFill>
                <a:latin typeface="Monotype Corsiva" pitchFamily="66" charset="0"/>
              </a:rPr>
              <a:t>Шёл 1966 год. </a:t>
            </a:r>
            <a:r>
              <a:rPr lang="ru-RU" sz="1800" dirty="0" smtClean="0">
                <a:solidFill>
                  <a:prstClr val="black"/>
                </a:solidFill>
                <a:latin typeface="Monotype Corsiva" pitchFamily="66" charset="0"/>
              </a:rPr>
              <a:t>По воле судьбы я оказалась в </a:t>
            </a:r>
            <a:r>
              <a:rPr lang="ru-RU" sz="1800" dirty="0" err="1" smtClean="0">
                <a:solidFill>
                  <a:prstClr val="black"/>
                </a:solidFill>
                <a:latin typeface="Monotype Corsiva" pitchFamily="66" charset="0"/>
              </a:rPr>
              <a:t>Горноправдинске</a:t>
            </a:r>
            <a:r>
              <a:rPr lang="ru-RU" sz="1800" dirty="0" smtClean="0">
                <a:solidFill>
                  <a:prstClr val="black"/>
                </a:solidFill>
                <a:latin typeface="Monotype Corsiva" pitchFamily="66" charset="0"/>
              </a:rPr>
              <a:t>, где только что была построена школа. Директора и завучи менялись, но все они были требовательными и в то же время внимательными и отзывчивыми. Хорошо помню </a:t>
            </a:r>
            <a:r>
              <a:rPr lang="ru-RU" sz="1800" dirty="0" err="1" smtClean="0">
                <a:solidFill>
                  <a:prstClr val="black"/>
                </a:solidFill>
                <a:latin typeface="Monotype Corsiva" pitchFamily="66" charset="0"/>
              </a:rPr>
              <a:t>Кизнера</a:t>
            </a:r>
            <a:r>
              <a:rPr lang="ru-RU" sz="1800" dirty="0" smtClean="0">
                <a:solidFill>
                  <a:prstClr val="black"/>
                </a:solidFill>
                <a:latin typeface="Monotype Corsiva" pitchFamily="66" charset="0"/>
              </a:rPr>
              <a:t> Г.Э., Отчину Е.И., </a:t>
            </a:r>
            <a:r>
              <a:rPr lang="ru-RU" sz="1800" dirty="0" err="1" smtClean="0">
                <a:solidFill>
                  <a:prstClr val="black"/>
                </a:solidFill>
                <a:latin typeface="Monotype Corsiva" pitchFamily="66" charset="0"/>
              </a:rPr>
              <a:t>Хорину</a:t>
            </a:r>
            <a:r>
              <a:rPr lang="ru-RU" sz="1800" dirty="0" smtClean="0">
                <a:solidFill>
                  <a:prstClr val="black"/>
                </a:solidFill>
                <a:latin typeface="Monotype Corsiva" pitchFamily="66" charset="0"/>
              </a:rPr>
              <a:t> Л.П., Воронцову Н.С., Молокова Г.А. Тут я познакомилась с Дмитриевой В.В., </a:t>
            </a:r>
            <a:r>
              <a:rPr lang="ru-RU" sz="1800" dirty="0" err="1" smtClean="0">
                <a:solidFill>
                  <a:prstClr val="black"/>
                </a:solidFill>
                <a:latin typeface="Monotype Corsiva" pitchFamily="66" charset="0"/>
              </a:rPr>
              <a:t>Молостовой</a:t>
            </a:r>
            <a:r>
              <a:rPr lang="ru-RU" sz="1800" dirty="0" smtClean="0">
                <a:solidFill>
                  <a:prstClr val="black"/>
                </a:solidFill>
                <a:latin typeface="Monotype Corsiva" pitchFamily="66" charset="0"/>
              </a:rPr>
              <a:t> А.А., Зуевой А.Ф., Зуевой Л.И., Ганиной Л.П., Братухиной М.Ф., Харитоновой К.И.. Долгие годы  мы работали вместе, помогая друг другу во всём.</a:t>
            </a:r>
          </a:p>
          <a:p>
            <a:pPr marL="0" lvl="0" indent="542925" algn="just">
              <a:buNone/>
            </a:pPr>
            <a:r>
              <a:rPr lang="ru-RU" sz="1800" dirty="0" smtClean="0">
                <a:solidFill>
                  <a:prstClr val="black"/>
                </a:solidFill>
                <a:latin typeface="Monotype Corsiva" pitchFamily="66" charset="0"/>
              </a:rPr>
              <a:t>Помнятся поездки по обмену опытом с учителями </a:t>
            </a:r>
            <a:r>
              <a:rPr lang="ru-RU" sz="1800" dirty="0" err="1" smtClean="0">
                <a:solidFill>
                  <a:prstClr val="black"/>
                </a:solidFill>
                <a:latin typeface="Monotype Corsiva" pitchFamily="66" charset="0"/>
              </a:rPr>
              <a:t>Луговской</a:t>
            </a:r>
            <a:r>
              <a:rPr lang="ru-RU" sz="1800" dirty="0" smtClean="0">
                <a:solidFill>
                  <a:prstClr val="black"/>
                </a:solidFill>
                <a:latin typeface="Monotype Corsiva" pitchFamily="66" charset="0"/>
              </a:rPr>
              <a:t>, </a:t>
            </a:r>
            <a:r>
              <a:rPr lang="ru-RU" sz="1800" dirty="0" err="1" smtClean="0">
                <a:solidFill>
                  <a:prstClr val="black"/>
                </a:solidFill>
                <a:latin typeface="Monotype Corsiva" pitchFamily="66" charset="0"/>
              </a:rPr>
              <a:t>Цынгалинской</a:t>
            </a:r>
            <a:r>
              <a:rPr lang="ru-RU" sz="1800" dirty="0" smtClean="0">
                <a:solidFill>
                  <a:prstClr val="black"/>
                </a:solidFill>
                <a:latin typeface="Monotype Corsiva" pitchFamily="66" charset="0"/>
              </a:rPr>
              <a:t>, Бобровской школ. В дороге песни, смех, анекдоты. Возвращались очень поздно, уставшие, но довольные, с душевным подъемом, с желанием работать. А как мы отмечали все праздники, все юбилеи!  это незабываемо.</a:t>
            </a:r>
          </a:p>
          <a:p>
            <a:pPr marL="266700" lvl="0" indent="276225" algn="just">
              <a:buNone/>
            </a:pPr>
            <a:r>
              <a:rPr lang="ru-RU" sz="1800" dirty="0" smtClean="0">
                <a:solidFill>
                  <a:prstClr val="black"/>
                </a:solidFill>
                <a:latin typeface="Monotype Corsiva" pitchFamily="66" charset="0"/>
              </a:rPr>
              <a:t>Прошли годы. Многие ушли на заслуженный отдых. Кого-то уже нет в живых. Но часто я просматриваю коллективные фотографии и с теплотой вспоминаю – </a:t>
            </a:r>
            <a:r>
              <a:rPr lang="ru-RU" sz="1800" dirty="0" err="1" smtClean="0">
                <a:solidFill>
                  <a:prstClr val="black"/>
                </a:solidFill>
                <a:latin typeface="Monotype Corsiva" pitchFamily="66" charset="0"/>
              </a:rPr>
              <a:t>Клюйко</a:t>
            </a:r>
            <a:r>
              <a:rPr lang="ru-RU" sz="1800" dirty="0" smtClean="0">
                <a:solidFill>
                  <a:prstClr val="black"/>
                </a:solidFill>
                <a:latin typeface="Monotype Corsiva" pitchFamily="66" charset="0"/>
              </a:rPr>
              <a:t> В.П., Отчину Е.И., Булатову В.П., Зуеву А.Ф., Лихачёву В.В., Усольцеву В.А., Третьякову Т.М..</a:t>
            </a:r>
            <a:endParaRPr lang="ru-RU" sz="1800" dirty="0">
              <a:solidFill>
                <a:prstClr val="black"/>
              </a:solidFill>
              <a:latin typeface="Monotype Corsiva" pitchFamily="66" charset="0"/>
            </a:endParaRPr>
          </a:p>
        </p:txBody>
      </p:sp>
      <p:pic>
        <p:nvPicPr>
          <p:cNvPr id="4" name="Рисунок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3528" y="1064592"/>
            <a:ext cx="2088231" cy="253073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Заголовок 1"/>
          <p:cNvSpPr txBox="1">
            <a:spLocks/>
          </p:cNvSpPr>
          <p:nvPr/>
        </p:nvSpPr>
        <p:spPr>
          <a:xfrm>
            <a:off x="-77453" y="3933056"/>
            <a:ext cx="2890192" cy="85010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2800" b="1" dirty="0" smtClean="0">
                <a:solidFill>
                  <a:srgbClr val="3F007E"/>
                </a:solidFill>
                <a:effectLst>
                  <a:glow rad="101600">
                    <a:schemeClr val="bg1">
                      <a:alpha val="60000"/>
                    </a:schemeClr>
                  </a:glow>
                  <a:reflection blurRad="6350" stA="50000" endA="300" endPos="50000" dist="29997" dir="5400000" sy="-100000" algn="bl" rotWithShape="0"/>
                </a:effectLst>
                <a:latin typeface="Constantia" pitchFamily="18" charset="0"/>
              </a:rPr>
              <a:t>Денисенко</a:t>
            </a:r>
          </a:p>
          <a:p>
            <a:r>
              <a:rPr lang="ru-RU" sz="2800" b="1" dirty="0" smtClean="0">
                <a:solidFill>
                  <a:srgbClr val="3F007E"/>
                </a:solidFill>
                <a:effectLst>
                  <a:glow rad="101600">
                    <a:schemeClr val="bg1">
                      <a:alpha val="60000"/>
                    </a:schemeClr>
                  </a:glow>
                  <a:reflection blurRad="6350" stA="50000" endA="300" endPos="50000" dist="29997" dir="5400000" sy="-100000" algn="bl" rotWithShape="0"/>
                </a:effectLst>
                <a:latin typeface="Constantia" pitchFamily="18" charset="0"/>
              </a:rPr>
              <a:t>Александра</a:t>
            </a:r>
          </a:p>
          <a:p>
            <a:r>
              <a:rPr lang="ru-RU" sz="2800" b="1" dirty="0" smtClean="0">
                <a:solidFill>
                  <a:srgbClr val="3F007E"/>
                </a:solidFill>
                <a:effectLst>
                  <a:glow rad="101600">
                    <a:schemeClr val="bg1">
                      <a:alpha val="60000"/>
                    </a:schemeClr>
                  </a:glow>
                  <a:reflection blurRad="6350" stA="50000" endA="300" endPos="50000" dist="29997" dir="5400000" sy="-100000" algn="bl" rotWithShape="0"/>
                </a:effectLst>
                <a:latin typeface="Constantia" pitchFamily="18" charset="0"/>
              </a:rPr>
              <a:t>Семёновна</a:t>
            </a:r>
            <a:endParaRPr lang="ru-RU" sz="2800" b="1" dirty="0">
              <a:solidFill>
                <a:srgbClr val="3F007E"/>
              </a:solidFill>
              <a:effectLst>
                <a:glow rad="101600">
                  <a:schemeClr val="bg1">
                    <a:alpha val="60000"/>
                  </a:schemeClr>
                </a:glow>
                <a:reflection blurRad="6350" stA="50000" endA="300" endPos="50000" dist="29997" dir="5400000" sy="-100000" algn="bl" rotWithShape="0"/>
              </a:effectLst>
              <a:latin typeface="Constantia" pitchFamily="18" charset="0"/>
            </a:endParaRPr>
          </a:p>
        </p:txBody>
      </p:sp>
    </p:spTree>
    <p:extLst>
      <p:ext uri="{BB962C8B-B14F-4D97-AF65-F5344CB8AC3E}">
        <p14:creationId xmlns:p14="http://schemas.microsoft.com/office/powerpoint/2010/main" val="1904532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Рисунок 3"/>
          <p:cNvPicPr>
            <a:picLocks noChangeAspect="1"/>
          </p:cNvPicPr>
          <p:nvPr/>
        </p:nvPicPr>
        <p:blipFill>
          <a:blip r:embed="rId3" cstate="print">
            <a:extLst>
              <a:ext uri="{BEBA8EAE-BF5A-486C-A8C5-ECC9F3942E4B}">
                <a14:imgProps xmlns:a14="http://schemas.microsoft.com/office/drawing/2010/main">
                  <a14:imgLayer r:embed="rId4">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395536" y="836712"/>
            <a:ext cx="1904101" cy="23061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Рисунок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51720" y="116633"/>
            <a:ext cx="7416824" cy="6840759"/>
          </a:xfrm>
          <a:prstGeom prst="rect">
            <a:avLst/>
          </a:prstGeom>
        </p:spPr>
      </p:pic>
      <p:sp>
        <p:nvSpPr>
          <p:cNvPr id="5" name="Заголовок 1"/>
          <p:cNvSpPr txBox="1">
            <a:spLocks/>
          </p:cNvSpPr>
          <p:nvPr/>
        </p:nvSpPr>
        <p:spPr>
          <a:xfrm>
            <a:off x="0" y="3496816"/>
            <a:ext cx="3024336" cy="85010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2800" b="1" dirty="0" smtClean="0">
                <a:solidFill>
                  <a:srgbClr val="3F007E"/>
                </a:solidFill>
                <a:effectLst>
                  <a:glow rad="101600">
                    <a:schemeClr val="bg1">
                      <a:alpha val="60000"/>
                    </a:schemeClr>
                  </a:glow>
                  <a:reflection blurRad="6350" stA="50000" endA="300" endPos="50000" dist="29997" dir="5400000" sy="-100000" algn="bl" rotWithShape="0"/>
                </a:effectLst>
                <a:latin typeface="Constantia" pitchFamily="18" charset="0"/>
              </a:rPr>
              <a:t>Богомаз </a:t>
            </a:r>
          </a:p>
          <a:p>
            <a:r>
              <a:rPr lang="ru-RU" sz="2800" b="1" dirty="0" smtClean="0">
                <a:solidFill>
                  <a:srgbClr val="3F007E"/>
                </a:solidFill>
                <a:effectLst>
                  <a:glow rad="101600">
                    <a:schemeClr val="bg1">
                      <a:alpha val="60000"/>
                    </a:schemeClr>
                  </a:glow>
                  <a:reflection blurRad="6350" stA="50000" endA="300" endPos="50000" dist="29997" dir="5400000" sy="-100000" algn="bl" rotWithShape="0"/>
                </a:effectLst>
                <a:latin typeface="Constantia" pitchFamily="18" charset="0"/>
              </a:rPr>
              <a:t>Нина </a:t>
            </a:r>
          </a:p>
          <a:p>
            <a:r>
              <a:rPr lang="ru-RU" sz="2800" b="1" dirty="0" smtClean="0">
                <a:solidFill>
                  <a:srgbClr val="3F007E"/>
                </a:solidFill>
                <a:effectLst>
                  <a:glow rad="101600">
                    <a:schemeClr val="bg1">
                      <a:alpha val="60000"/>
                    </a:schemeClr>
                  </a:glow>
                  <a:reflection blurRad="6350" stA="50000" endA="300" endPos="50000" dist="29997" dir="5400000" sy="-100000" algn="bl" rotWithShape="0"/>
                </a:effectLst>
                <a:latin typeface="Constantia" pitchFamily="18" charset="0"/>
              </a:rPr>
              <a:t>Александровна</a:t>
            </a:r>
            <a:endParaRPr lang="ru-RU" sz="2800" b="1" dirty="0">
              <a:solidFill>
                <a:srgbClr val="3F007E"/>
              </a:solidFill>
              <a:effectLst>
                <a:glow rad="101600">
                  <a:schemeClr val="bg1">
                    <a:alpha val="60000"/>
                  </a:schemeClr>
                </a:glow>
                <a:reflection blurRad="6350" stA="50000" endA="300" endPos="50000" dist="29997" dir="5400000" sy="-100000" algn="bl" rotWithShape="0"/>
              </a:effectLst>
              <a:latin typeface="Constantia" pitchFamily="18" charset="0"/>
            </a:endParaRPr>
          </a:p>
        </p:txBody>
      </p:sp>
      <p:sp>
        <p:nvSpPr>
          <p:cNvPr id="7" name="Объект 2"/>
          <p:cNvSpPr>
            <a:spLocks noGrp="1"/>
          </p:cNvSpPr>
          <p:nvPr>
            <p:ph idx="1"/>
          </p:nvPr>
        </p:nvSpPr>
        <p:spPr>
          <a:xfrm>
            <a:off x="2915816" y="692696"/>
            <a:ext cx="5904656" cy="6048672"/>
          </a:xfrm>
        </p:spPr>
        <p:txBody>
          <a:bodyPr>
            <a:normAutofit/>
          </a:bodyPr>
          <a:lstStyle/>
          <a:p>
            <a:pPr marL="0" lvl="0" indent="542925" algn="just">
              <a:buNone/>
            </a:pPr>
            <a:r>
              <a:rPr lang="ru-RU" sz="1800" dirty="0" smtClean="0">
                <a:solidFill>
                  <a:prstClr val="black"/>
                </a:solidFill>
                <a:latin typeface="Monotype Corsiva" pitchFamily="66" charset="0"/>
              </a:rPr>
              <a:t>Я Богомаз Нина Александровна, бывшая </a:t>
            </a:r>
            <a:r>
              <a:rPr lang="ru-RU" sz="1800" dirty="0" err="1" smtClean="0">
                <a:solidFill>
                  <a:prstClr val="black"/>
                </a:solidFill>
                <a:latin typeface="Monotype Corsiva" pitchFamily="66" charset="0"/>
              </a:rPr>
              <a:t>Сивкова</a:t>
            </a:r>
            <a:r>
              <a:rPr lang="ru-RU" sz="1800" dirty="0" smtClean="0">
                <a:solidFill>
                  <a:prstClr val="black"/>
                </a:solidFill>
                <a:latin typeface="Monotype Corsiva" pitchFamily="66" charset="0"/>
              </a:rPr>
              <a:t>.</a:t>
            </a:r>
          </a:p>
          <a:p>
            <a:pPr marL="0" lvl="0" indent="542925" algn="just">
              <a:buNone/>
            </a:pPr>
            <a:r>
              <a:rPr lang="ru-RU" sz="1800" dirty="0" smtClean="0">
                <a:solidFill>
                  <a:prstClr val="black"/>
                </a:solidFill>
                <a:latin typeface="Monotype Corsiva" pitchFamily="66" charset="0"/>
              </a:rPr>
              <a:t>До </a:t>
            </a:r>
            <a:r>
              <a:rPr lang="ru-RU" sz="1800" dirty="0" err="1" smtClean="0">
                <a:solidFill>
                  <a:prstClr val="black"/>
                </a:solidFill>
                <a:latin typeface="Monotype Corsiva" pitchFamily="66" charset="0"/>
              </a:rPr>
              <a:t>Горноправдинска</a:t>
            </a:r>
            <a:r>
              <a:rPr lang="ru-RU" sz="1800" dirty="0" smtClean="0">
                <a:solidFill>
                  <a:prstClr val="black"/>
                </a:solidFill>
                <a:latin typeface="Monotype Corsiva" pitchFamily="66" charset="0"/>
              </a:rPr>
              <a:t> мы жили в </a:t>
            </a:r>
            <a:r>
              <a:rPr lang="ru-RU" sz="1800" dirty="0" err="1" smtClean="0">
                <a:solidFill>
                  <a:prstClr val="black"/>
                </a:solidFill>
                <a:latin typeface="Monotype Corsiva" pitchFamily="66" charset="0"/>
              </a:rPr>
              <a:t>Реполово</a:t>
            </a:r>
            <a:r>
              <a:rPr lang="ru-RU" sz="1800" dirty="0" smtClean="0">
                <a:solidFill>
                  <a:prstClr val="black"/>
                </a:solidFill>
                <a:latin typeface="Monotype Corsiva" pitchFamily="66" charset="0"/>
              </a:rPr>
              <a:t>. Муж мой Сивков М.И. был директором восьмилетней школы, я учительница начальных классов. А в </a:t>
            </a:r>
            <a:r>
              <a:rPr lang="ru-RU" sz="1800" dirty="0" err="1" smtClean="0">
                <a:solidFill>
                  <a:prstClr val="black"/>
                </a:solidFill>
                <a:latin typeface="Monotype Corsiva" pitchFamily="66" charset="0"/>
              </a:rPr>
              <a:t>Горноправдинске</a:t>
            </a:r>
            <a:r>
              <a:rPr lang="ru-RU" sz="1800" dirty="0" smtClean="0">
                <a:solidFill>
                  <a:prstClr val="black"/>
                </a:solidFill>
                <a:latin typeface="Monotype Corsiva" pitchFamily="66" charset="0"/>
              </a:rPr>
              <a:t> жили и работали наши близкие друзья. Это Воронцова Нина Семеновна (уже стала директором школы) и её муж Виталий Степанович - он был киномехаником (их в Горноправдинск привёз Салманов Ф.К.– ему нужен был в посёлок хороший киномеханик).</a:t>
            </a:r>
          </a:p>
          <a:p>
            <a:pPr marL="0" lvl="0" indent="542925" algn="just">
              <a:buNone/>
            </a:pPr>
            <a:r>
              <a:rPr lang="ru-RU" sz="1800" dirty="0" smtClean="0">
                <a:solidFill>
                  <a:prstClr val="black"/>
                </a:solidFill>
                <a:latin typeface="Monotype Corsiva" pitchFamily="66" charset="0"/>
              </a:rPr>
              <a:t>20 августа 1985 года я приехала в </a:t>
            </a:r>
            <a:r>
              <a:rPr lang="ru-RU" sz="1800" dirty="0" err="1" smtClean="0">
                <a:solidFill>
                  <a:prstClr val="black"/>
                </a:solidFill>
                <a:latin typeface="Monotype Corsiva" pitchFamily="66" charset="0"/>
              </a:rPr>
              <a:t>Горноправдинскую</a:t>
            </a:r>
            <a:r>
              <a:rPr lang="ru-RU" sz="1800" dirty="0" smtClean="0">
                <a:solidFill>
                  <a:prstClr val="black"/>
                </a:solidFill>
                <a:latin typeface="Monotype Corsiva" pitchFamily="66" charset="0"/>
              </a:rPr>
              <a:t> среднюю школу. </a:t>
            </a:r>
          </a:p>
          <a:p>
            <a:pPr marL="0" lvl="0" indent="542925" algn="just">
              <a:buNone/>
            </a:pPr>
            <a:r>
              <a:rPr lang="ru-RU" sz="1800" dirty="0" smtClean="0">
                <a:solidFill>
                  <a:prstClr val="black"/>
                </a:solidFill>
                <a:latin typeface="Monotype Corsiva" pitchFamily="66" charset="0"/>
              </a:rPr>
              <a:t>Уволена в связи с уходом на пенсию в 61 год.</a:t>
            </a:r>
          </a:p>
          <a:p>
            <a:pPr marL="0" lvl="0" indent="542925" algn="just">
              <a:buNone/>
            </a:pPr>
            <a:r>
              <a:rPr lang="ru-RU" sz="1800" dirty="0" smtClean="0">
                <a:solidFill>
                  <a:prstClr val="black"/>
                </a:solidFill>
                <a:latin typeface="Monotype Corsiva" pitchFamily="66" charset="0"/>
              </a:rPr>
              <a:t>Проработала в </a:t>
            </a:r>
            <a:r>
              <a:rPr lang="ru-RU" sz="1800" dirty="0" err="1" smtClean="0">
                <a:solidFill>
                  <a:prstClr val="black"/>
                </a:solidFill>
                <a:latin typeface="Monotype Corsiva" pitchFamily="66" charset="0"/>
              </a:rPr>
              <a:t>Горноправдинской</a:t>
            </a:r>
            <a:r>
              <a:rPr lang="ru-RU" sz="1800" dirty="0" smtClean="0">
                <a:solidFill>
                  <a:prstClr val="black"/>
                </a:solidFill>
                <a:latin typeface="Monotype Corsiva" pitchFamily="66" charset="0"/>
              </a:rPr>
              <a:t> школе 14 лет учителем начальных классов в старой школе.</a:t>
            </a:r>
          </a:p>
          <a:p>
            <a:pPr marL="361950" lvl="0" indent="180975" algn="just">
              <a:buNone/>
            </a:pPr>
            <a:r>
              <a:rPr lang="ru-RU" sz="1800" dirty="0" smtClean="0">
                <a:solidFill>
                  <a:prstClr val="black"/>
                </a:solidFill>
                <a:latin typeface="Monotype Corsiva" pitchFamily="66" charset="0"/>
              </a:rPr>
              <a:t>А в новую школу меня приглашают на все праздники, на линейки в начале учебного года и в конце, и радуюсь, что такая большая, уютная, тёплая школа в посёлке, с прекрасным коллективом.</a:t>
            </a:r>
            <a:endParaRPr lang="ru-RU" sz="1800" dirty="0">
              <a:solidFill>
                <a:prstClr val="black"/>
              </a:solidFill>
              <a:latin typeface="Monotype Corsiva" pitchFamily="66" charset="0"/>
            </a:endParaRPr>
          </a:p>
        </p:txBody>
      </p:sp>
    </p:spTree>
    <p:extLst>
      <p:ext uri="{BB962C8B-B14F-4D97-AF65-F5344CB8AC3E}">
        <p14:creationId xmlns:p14="http://schemas.microsoft.com/office/powerpoint/2010/main" val="693727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Рисунок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7664" y="1"/>
            <a:ext cx="8064896" cy="6970438"/>
          </a:xfrm>
          <a:prstGeom prst="rect">
            <a:avLst/>
          </a:prstGeom>
        </p:spPr>
      </p:pic>
      <p:sp>
        <p:nvSpPr>
          <p:cNvPr id="5" name="Заголовок 1"/>
          <p:cNvSpPr txBox="1">
            <a:spLocks/>
          </p:cNvSpPr>
          <p:nvPr/>
        </p:nvSpPr>
        <p:spPr>
          <a:xfrm>
            <a:off x="-22448" y="3550059"/>
            <a:ext cx="2434208" cy="67102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2800" b="1" dirty="0" smtClean="0">
                <a:solidFill>
                  <a:srgbClr val="3F007E"/>
                </a:solidFill>
                <a:effectLst>
                  <a:glow rad="101600">
                    <a:schemeClr val="bg1">
                      <a:alpha val="60000"/>
                    </a:schemeClr>
                  </a:glow>
                  <a:reflection blurRad="6350" stA="50000" endA="300" endPos="50000" dist="29997" dir="5400000" sy="-100000" algn="bl" rotWithShape="0"/>
                </a:effectLst>
                <a:latin typeface="Constantia" pitchFamily="18" charset="0"/>
              </a:rPr>
              <a:t>Харитонова Клара Ивановна</a:t>
            </a:r>
            <a:endParaRPr lang="ru-RU" sz="2800" b="1" dirty="0">
              <a:solidFill>
                <a:srgbClr val="3F007E"/>
              </a:solidFill>
              <a:effectLst>
                <a:glow rad="101600">
                  <a:schemeClr val="bg1">
                    <a:alpha val="60000"/>
                  </a:schemeClr>
                </a:glow>
                <a:reflection blurRad="6350" stA="50000" endA="300" endPos="50000" dist="29997" dir="5400000" sy="-100000" algn="bl" rotWithShape="0"/>
              </a:effectLst>
              <a:latin typeface="Constantia" pitchFamily="18" charset="0"/>
            </a:endParaRPr>
          </a:p>
        </p:txBody>
      </p:sp>
      <p:sp>
        <p:nvSpPr>
          <p:cNvPr id="7" name="Объект 2"/>
          <p:cNvSpPr>
            <a:spLocks noGrp="1"/>
          </p:cNvSpPr>
          <p:nvPr>
            <p:ph idx="1"/>
          </p:nvPr>
        </p:nvSpPr>
        <p:spPr>
          <a:xfrm>
            <a:off x="2339752" y="532892"/>
            <a:ext cx="6480720" cy="5704420"/>
          </a:xfrm>
        </p:spPr>
        <p:txBody>
          <a:bodyPr>
            <a:normAutofit fontScale="92500" lnSpcReduction="20000"/>
          </a:bodyPr>
          <a:lstStyle/>
          <a:p>
            <a:pPr marL="0" lvl="0" indent="542925" algn="just">
              <a:spcBef>
                <a:spcPts val="0"/>
              </a:spcBef>
              <a:buNone/>
            </a:pPr>
            <a:r>
              <a:rPr lang="ru-RU" sz="1800" dirty="0" smtClean="0">
                <a:solidFill>
                  <a:prstClr val="black"/>
                </a:solidFill>
                <a:latin typeface="Monotype Corsiva" pitchFamily="66" charset="0"/>
              </a:rPr>
              <a:t>Росли улицы – строились дома, приезжали семьи с детьми. В центре посёлка выросла школа. В молодом посёлке было много детей, поэтому школа, которая в два этажа из дерева, работала в две смены. Классы были переполнены, по 40-41 ученик. 1 «А» класс- учитель Харитонова Клара Ивановна, 1 «Б» класс – учитель </a:t>
            </a:r>
            <a:r>
              <a:rPr lang="ru-RU" sz="1800" dirty="0" err="1" smtClean="0">
                <a:solidFill>
                  <a:prstClr val="black"/>
                </a:solidFill>
                <a:latin typeface="Monotype Corsiva" pitchFamily="66" charset="0"/>
              </a:rPr>
              <a:t>Молостова</a:t>
            </a:r>
            <a:r>
              <a:rPr lang="ru-RU" sz="1800" dirty="0" smtClean="0">
                <a:solidFill>
                  <a:prstClr val="black"/>
                </a:solidFill>
                <a:latin typeface="Monotype Corsiva" pitchFamily="66" charset="0"/>
              </a:rPr>
              <a:t> Анна Алексеевна. Перед первым уроком проводилась зарядка, общая для всех классов (в коридоре школы). В каждом классе было радио, по которому передавались школьные новости. </a:t>
            </a:r>
            <a:r>
              <a:rPr lang="ru-RU" sz="1800" dirty="0">
                <a:solidFill>
                  <a:prstClr val="black"/>
                </a:solidFill>
                <a:latin typeface="Monotype Corsiva" pitchFamily="66" charset="0"/>
              </a:rPr>
              <a:t>Радиопередачи проводились на почте для жителей поселка. Выступали по радио ученики и учителя. Родители ждали этих передач, которые проходили по субботам. В них сообщали о школьных делах, читали стихи – всё это делалось по просьбе родителей.</a:t>
            </a:r>
          </a:p>
          <a:p>
            <a:pPr marL="0" lvl="0" indent="542925" algn="just">
              <a:spcBef>
                <a:spcPts val="0"/>
              </a:spcBef>
              <a:buNone/>
            </a:pPr>
            <a:r>
              <a:rPr lang="ru-RU" sz="1800" dirty="0" smtClean="0">
                <a:solidFill>
                  <a:prstClr val="black"/>
                </a:solidFill>
                <a:latin typeface="Monotype Corsiva" pitchFamily="66" charset="0"/>
              </a:rPr>
              <a:t>Питание в школе было в крохотной столовой. Учитель получал булочку на каждого ученика и стакан чая.</a:t>
            </a:r>
          </a:p>
          <a:p>
            <a:pPr marL="0" lvl="0" indent="542925" algn="just">
              <a:spcBef>
                <a:spcPts val="0"/>
              </a:spcBef>
              <a:buNone/>
            </a:pPr>
            <a:r>
              <a:rPr lang="ru-RU" sz="1800" dirty="0" smtClean="0">
                <a:solidFill>
                  <a:prstClr val="black"/>
                </a:solidFill>
                <a:latin typeface="Monotype Corsiva" pitchFamily="66" charset="0"/>
              </a:rPr>
              <a:t>Холодный туалет построили на улице около почты. Бегали раздетыми (и ученики и учителя) в туалет. Как мы мечтали о теплом коридоре между школами, о теплом туалете.</a:t>
            </a:r>
          </a:p>
          <a:p>
            <a:pPr marL="0" lvl="0" indent="542925" algn="just">
              <a:spcBef>
                <a:spcPts val="0"/>
              </a:spcBef>
              <a:buNone/>
            </a:pPr>
            <a:r>
              <a:rPr lang="ru-RU" sz="1800" dirty="0" smtClean="0">
                <a:solidFill>
                  <a:prstClr val="black"/>
                </a:solidFill>
                <a:latin typeface="Monotype Corsiva" pitchFamily="66" charset="0"/>
              </a:rPr>
              <a:t>Да забыла, что построили ещё школу в один этаж. Это была школа для начальных классов. Потом построили теплый коридор между школами. Ученики и учителя были очень рады.</a:t>
            </a:r>
          </a:p>
          <a:p>
            <a:pPr marL="542925" lvl="0" indent="0" algn="just">
              <a:spcBef>
                <a:spcPts val="0"/>
              </a:spcBef>
              <a:buNone/>
            </a:pPr>
            <a:r>
              <a:rPr lang="ru-RU" sz="1800" dirty="0" smtClean="0">
                <a:solidFill>
                  <a:prstClr val="black"/>
                </a:solidFill>
                <a:latin typeface="Monotype Corsiva" pitchFamily="66" charset="0"/>
              </a:rPr>
              <a:t>Активными участниками становились учителя и в художественной самодеятельности посёлка. Хором руководила Г.Г. Смирнова. Праздники проходили в посёлке весело, торжественно. Красочными колоннами шли на митинг жители поселка. Каждая организация старалась оформить свою колонну лучше других. Шли под музыку (при экспедиции был оркестр, или шли под баян).</a:t>
            </a:r>
          </a:p>
          <a:p>
            <a:pPr marL="0" lvl="0" indent="542925" algn="just">
              <a:spcBef>
                <a:spcPts val="0"/>
              </a:spcBef>
              <a:buNone/>
            </a:pPr>
            <a:r>
              <a:rPr lang="ru-RU" sz="1800" dirty="0" smtClean="0">
                <a:solidFill>
                  <a:prstClr val="black"/>
                </a:solidFill>
                <a:latin typeface="Monotype Corsiva" pitchFamily="66" charset="0"/>
              </a:rPr>
              <a:t>Дружно и весело жил посёлок.</a:t>
            </a:r>
            <a:endParaRPr lang="ru-RU" sz="1800" dirty="0">
              <a:solidFill>
                <a:prstClr val="black"/>
              </a:solidFill>
              <a:latin typeface="Monotype Corsiva" pitchFamily="66" charset="0"/>
            </a:endParaRPr>
          </a:p>
        </p:txBody>
      </p:sp>
      <p:pic>
        <p:nvPicPr>
          <p:cNvPr id="8" name="Рисунок 7"/>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25000"/>
                    </a14:imgEffect>
                    <a14:imgEffect>
                      <a14:colorTemperature colorTemp="7200"/>
                    </a14:imgEffect>
                    <a14:imgEffect>
                      <a14:saturation sat="66000"/>
                    </a14:imgEffect>
                  </a14:imgLayer>
                </a14:imgProps>
              </a:ext>
              <a:ext uri="{28A0092B-C50C-407E-A947-70E740481C1C}">
                <a14:useLocalDpi xmlns:a14="http://schemas.microsoft.com/office/drawing/2010/main" val="0"/>
              </a:ext>
            </a:extLst>
          </a:blip>
          <a:srcRect l="6850" t="3279"/>
          <a:stretch/>
        </p:blipFill>
        <p:spPr>
          <a:xfrm>
            <a:off x="201203" y="764704"/>
            <a:ext cx="1970572" cy="224060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671931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3096</TotalTime>
  <Words>2314</Words>
  <Application>Microsoft Office PowerPoint</Application>
  <PresentationFormat>Экран (4:3)</PresentationFormat>
  <Paragraphs>233</Paragraphs>
  <Slides>31</Slides>
  <Notes>2</Notes>
  <HiddenSlides>0</HiddenSlides>
  <MMClips>0</MMClips>
  <ScaleCrop>false</ScaleCrop>
  <HeadingPairs>
    <vt:vector size="4" baseType="variant">
      <vt:variant>
        <vt:lpstr>Тема</vt:lpstr>
      </vt:variant>
      <vt:variant>
        <vt:i4>1</vt:i4>
      </vt:variant>
      <vt:variant>
        <vt:lpstr>Заголовки слайдов</vt:lpstr>
      </vt:variant>
      <vt:variant>
        <vt:i4>31</vt:i4>
      </vt:variant>
    </vt:vector>
  </HeadingPairs>
  <TitlesOfParts>
    <vt:vector size="32" baseType="lpstr">
      <vt:lpstr>Тема Office</vt:lpstr>
      <vt:lpstr>  Муниципальное бюджетное общеобразовательное учреждение Ханты-Мансийского района  "Начальная общеобразовательная школа п. Горноправдинск"   </vt:lpstr>
      <vt:lpstr>Презентация PowerPoint</vt:lpstr>
      <vt:lpstr>Первые учителя</vt:lpstr>
      <vt:lpstr> Первым директором начальной школы была  Солодовникова Роза Иосифовна (1990-1991 учебный год). </vt:lpstr>
      <vt:lpstr>Наши ветераны</vt:lpstr>
      <vt:lpstr>Презентация PowerPoint</vt:lpstr>
      <vt:lpstr>Презентация PowerPoint</vt:lpstr>
      <vt:lpstr>Презентация PowerPoint</vt:lpstr>
      <vt:lpstr>Презентация PowerPoint</vt:lpstr>
      <vt:lpstr>Презентация PowerPoint</vt:lpstr>
      <vt:lpstr>31 декабря 2010 года была сдана в эксплуатацию новая школа на 200 мест. 3 февраля 2011 года в ней прозвенел первый звонок.</vt:lpstr>
      <vt:lpstr>   Материально-техническая и учебно-методическая база образовательной организации соответствует  современным требованиям. </vt:lpstr>
      <vt:lpstr>Коллектив-основа успеха</vt:lpstr>
      <vt:lpstr>Для их успешной адаптации разработана программа «Школа молодого специалиста». Данная  работа включает комплекс мероприятий, направленных на активное включение молодых педагогов в общеобразовательную деятельность, что позволяет своевременно избегать ошибок во взаимоотношениях с обучающимися, учителями, между собой, позволяет «технически» подготовить к самостоятельной работе и закрепить на данном месте.</vt:lpstr>
      <vt:lpstr>Презентация PowerPoint</vt:lpstr>
      <vt:lpstr>Презентация PowerPoint</vt:lpstr>
      <vt:lpstr>Презентация PowerPoint</vt:lpstr>
      <vt:lpstr>Презентация PowerPoint</vt:lpstr>
      <vt:lpstr>Презентация PowerPoint</vt:lpstr>
      <vt:lpstr>Отличники народного просвещения</vt:lpstr>
      <vt:lpstr>Почетные работники общего образования РФ</vt:lpstr>
      <vt:lpstr>Мы гордимся</vt:lpstr>
      <vt:lpstr>Мы гордимся</vt:lpstr>
      <vt:lpstr>Победители и призеры муниципального конкурса «Ученик года»</vt:lpstr>
      <vt:lpstr>Победители XXI научно-практической конференции молодых исследователей  «Шаг в будущее»</vt:lpstr>
      <vt:lpstr>Наши достижения</vt:lpstr>
      <vt:lpstr>Неоднократно образовательное учреждение  являлось  лучшим в Ханты-Мансийском районе и было награждено дипломами победителя.</vt:lpstr>
      <vt:lpstr>Большая работа ведется по сохранению и укреплению физического, психического и нравственного здоровья учащихся, так как из всех показателей оценки школы главным считает самочувствие в ней человека. В школе успешно действуют психологическая, логопедическая и социальная службы.  </vt:lpstr>
      <vt:lpstr>На основании предложения Департамента образования и молодёжной политики ХМАО-Югры образовательная организация внесена в национальный реестр  «Ведущие образовательные учреждения России»,  2014 год.</vt:lpstr>
      <vt:lpstr>За активное участие в решении проблем социально-трудовых отношений организация награждена:  </vt:lpstr>
      <vt:lpstr>По рекомендации Департамента образования и молодёжной политики ХМАО-Югры образовательная организация внесена в: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Пользователь</dc:creator>
  <cp:lastModifiedBy>Пользователь Windows</cp:lastModifiedBy>
  <cp:revision>247</cp:revision>
  <dcterms:created xsi:type="dcterms:W3CDTF">2017-02-16T06:48:48Z</dcterms:created>
  <dcterms:modified xsi:type="dcterms:W3CDTF">2018-10-25T05:36:22Z</dcterms:modified>
</cp:coreProperties>
</file>